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309" r:id="rId2"/>
    <p:sldId id="302" r:id="rId3"/>
    <p:sldId id="1373" r:id="rId4"/>
    <p:sldId id="1374" r:id="rId5"/>
    <p:sldId id="1375" r:id="rId6"/>
    <p:sldId id="1376" r:id="rId7"/>
    <p:sldId id="1396" r:id="rId8"/>
    <p:sldId id="1397" r:id="rId9"/>
    <p:sldId id="1398" r:id="rId10"/>
    <p:sldId id="1399" r:id="rId11"/>
    <p:sldId id="1400" r:id="rId12"/>
    <p:sldId id="1401" r:id="rId13"/>
    <p:sldId id="1402" r:id="rId14"/>
    <p:sldId id="1403" r:id="rId15"/>
    <p:sldId id="1404" r:id="rId16"/>
    <p:sldId id="1405" r:id="rId17"/>
    <p:sldId id="1406" r:id="rId18"/>
    <p:sldId id="1378" r:id="rId19"/>
    <p:sldId id="1407" r:id="rId20"/>
    <p:sldId id="1379" r:id="rId21"/>
    <p:sldId id="1425" r:id="rId22"/>
    <p:sldId id="1380" r:id="rId23"/>
    <p:sldId id="1391" r:id="rId24"/>
    <p:sldId id="1393" r:id="rId25"/>
    <p:sldId id="1394" r:id="rId26"/>
    <p:sldId id="1395" r:id="rId27"/>
    <p:sldId id="1392" r:id="rId28"/>
    <p:sldId id="1415" r:id="rId29"/>
    <p:sldId id="1416" r:id="rId30"/>
    <p:sldId id="1417" r:id="rId31"/>
    <p:sldId id="1410" r:id="rId32"/>
    <p:sldId id="1411" r:id="rId33"/>
    <p:sldId id="1412" r:id="rId34"/>
    <p:sldId id="1413" r:id="rId35"/>
    <p:sldId id="1414" r:id="rId36"/>
    <p:sldId id="1418" r:id="rId37"/>
    <p:sldId id="1419" r:id="rId38"/>
    <p:sldId id="1420" r:id="rId39"/>
    <p:sldId id="1421" r:id="rId40"/>
    <p:sldId id="1422" r:id="rId41"/>
    <p:sldId id="1423" r:id="rId42"/>
    <p:sldId id="1424" r:id="rId43"/>
    <p:sldId id="1372"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CE088A-33BF-429B-9FCA-48A5EDA83B0C}" v="4" dt="2024-07-31T15:50:45.443"/>
    <p1510:client id="{D88466B7-03C0-4978-B1B6-A6C2E089C6A2}" v="3" dt="2024-08-01T03:23:45.6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595" autoAdjust="0"/>
  </p:normalViewPr>
  <p:slideViewPr>
    <p:cSldViewPr snapToGrid="0">
      <p:cViewPr varScale="1">
        <p:scale>
          <a:sx n="58" d="100"/>
          <a:sy n="58" d="100"/>
        </p:scale>
        <p:origin x="147" y="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5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sell, Steven D." userId="6e84bc59-7e38-490f-9209-f43946aa50d2" providerId="ADAL" clId="{D88466B7-03C0-4978-B1B6-A6C2E089C6A2}"/>
    <pc:docChg chg="undo custSel addSld delSld modSld">
      <pc:chgData name="Gsell, Steven D." userId="6e84bc59-7e38-490f-9209-f43946aa50d2" providerId="ADAL" clId="{D88466B7-03C0-4978-B1B6-A6C2E089C6A2}" dt="2024-08-01T03:23:45.618" v="5"/>
      <pc:docMkLst>
        <pc:docMk/>
      </pc:docMkLst>
      <pc:sldChg chg="add del">
        <pc:chgData name="Gsell, Steven D." userId="6e84bc59-7e38-490f-9209-f43946aa50d2" providerId="ADAL" clId="{D88466B7-03C0-4978-B1B6-A6C2E089C6A2}" dt="2024-08-01T03:23:45.618" v="5"/>
        <pc:sldMkLst>
          <pc:docMk/>
          <pc:sldMk cId="3184335190" sldId="1418"/>
        </pc:sldMkLst>
      </pc:sldChg>
      <pc:sldChg chg="add del">
        <pc:chgData name="Gsell, Steven D." userId="6e84bc59-7e38-490f-9209-f43946aa50d2" providerId="ADAL" clId="{D88466B7-03C0-4978-B1B6-A6C2E089C6A2}" dt="2024-08-01T03:23:45.618" v="5"/>
        <pc:sldMkLst>
          <pc:docMk/>
          <pc:sldMk cId="1591930645" sldId="1419"/>
        </pc:sldMkLst>
      </pc:sldChg>
      <pc:sldChg chg="add del">
        <pc:chgData name="Gsell, Steven D." userId="6e84bc59-7e38-490f-9209-f43946aa50d2" providerId="ADAL" clId="{D88466B7-03C0-4978-B1B6-A6C2E089C6A2}" dt="2024-08-01T03:23:45.618" v="5"/>
        <pc:sldMkLst>
          <pc:docMk/>
          <pc:sldMk cId="2849108754" sldId="1420"/>
        </pc:sldMkLst>
      </pc:sldChg>
      <pc:sldChg chg="add del">
        <pc:chgData name="Gsell, Steven D." userId="6e84bc59-7e38-490f-9209-f43946aa50d2" providerId="ADAL" clId="{D88466B7-03C0-4978-B1B6-A6C2E089C6A2}" dt="2024-08-01T03:23:45.618" v="5"/>
        <pc:sldMkLst>
          <pc:docMk/>
          <pc:sldMk cId="1301517933" sldId="1421"/>
        </pc:sldMkLst>
      </pc:sldChg>
      <pc:sldChg chg="add del">
        <pc:chgData name="Gsell, Steven D." userId="6e84bc59-7e38-490f-9209-f43946aa50d2" providerId="ADAL" clId="{D88466B7-03C0-4978-B1B6-A6C2E089C6A2}" dt="2024-08-01T03:23:45.618" v="5"/>
        <pc:sldMkLst>
          <pc:docMk/>
          <pc:sldMk cId="1195394930" sldId="1422"/>
        </pc:sldMkLst>
      </pc:sldChg>
      <pc:sldChg chg="add del">
        <pc:chgData name="Gsell, Steven D." userId="6e84bc59-7e38-490f-9209-f43946aa50d2" providerId="ADAL" clId="{D88466B7-03C0-4978-B1B6-A6C2E089C6A2}" dt="2024-08-01T03:23:45.618" v="5"/>
        <pc:sldMkLst>
          <pc:docMk/>
          <pc:sldMk cId="2101420893" sldId="1423"/>
        </pc:sldMkLst>
      </pc:sldChg>
      <pc:sldChg chg="add del">
        <pc:chgData name="Gsell, Steven D." userId="6e84bc59-7e38-490f-9209-f43946aa50d2" providerId="ADAL" clId="{D88466B7-03C0-4978-B1B6-A6C2E089C6A2}" dt="2024-08-01T03:23:45.618" v="5"/>
        <pc:sldMkLst>
          <pc:docMk/>
          <pc:sldMk cId="3692277469" sldId="1424"/>
        </pc:sldMkLst>
      </pc:sldChg>
      <pc:sldChg chg="add del">
        <pc:chgData name="Gsell, Steven D." userId="6e84bc59-7e38-490f-9209-f43946aa50d2" providerId="ADAL" clId="{D88466B7-03C0-4978-B1B6-A6C2E089C6A2}" dt="2024-08-01T03:23:30.210" v="3"/>
        <pc:sldMkLst>
          <pc:docMk/>
          <pc:sldMk cId="779671999" sldId="1425"/>
        </pc:sldMkLst>
      </pc:sldChg>
      <pc:sldChg chg="add del">
        <pc:chgData name="Gsell, Steven D." userId="6e84bc59-7e38-490f-9209-f43946aa50d2" providerId="ADAL" clId="{D88466B7-03C0-4978-B1B6-A6C2E089C6A2}" dt="2024-08-01T03:23:30.210" v="3"/>
        <pc:sldMkLst>
          <pc:docMk/>
          <pc:sldMk cId="537500412" sldId="1426"/>
        </pc:sldMkLst>
      </pc:sldChg>
      <pc:sldChg chg="add del">
        <pc:chgData name="Gsell, Steven D." userId="6e84bc59-7e38-490f-9209-f43946aa50d2" providerId="ADAL" clId="{D88466B7-03C0-4978-B1B6-A6C2E089C6A2}" dt="2024-08-01T03:23:30.210" v="3"/>
        <pc:sldMkLst>
          <pc:docMk/>
          <pc:sldMk cId="3643263117" sldId="1427"/>
        </pc:sldMkLst>
      </pc:sldChg>
      <pc:sldChg chg="add del">
        <pc:chgData name="Gsell, Steven D." userId="6e84bc59-7e38-490f-9209-f43946aa50d2" providerId="ADAL" clId="{D88466B7-03C0-4978-B1B6-A6C2E089C6A2}" dt="2024-08-01T03:23:30.210" v="3"/>
        <pc:sldMkLst>
          <pc:docMk/>
          <pc:sldMk cId="3850180622" sldId="1428"/>
        </pc:sldMkLst>
      </pc:sldChg>
      <pc:sldChg chg="add del">
        <pc:chgData name="Gsell, Steven D." userId="6e84bc59-7e38-490f-9209-f43946aa50d2" providerId="ADAL" clId="{D88466B7-03C0-4978-B1B6-A6C2E089C6A2}" dt="2024-08-01T03:23:30.210" v="3"/>
        <pc:sldMkLst>
          <pc:docMk/>
          <pc:sldMk cId="3754165772" sldId="1429"/>
        </pc:sldMkLst>
      </pc:sldChg>
      <pc:sldChg chg="add del">
        <pc:chgData name="Gsell, Steven D." userId="6e84bc59-7e38-490f-9209-f43946aa50d2" providerId="ADAL" clId="{D88466B7-03C0-4978-B1B6-A6C2E089C6A2}" dt="2024-08-01T03:23:30.210" v="3"/>
        <pc:sldMkLst>
          <pc:docMk/>
          <pc:sldMk cId="2463445862" sldId="1430"/>
        </pc:sldMkLst>
      </pc:sldChg>
      <pc:sldChg chg="add del">
        <pc:chgData name="Gsell, Steven D." userId="6e84bc59-7e38-490f-9209-f43946aa50d2" providerId="ADAL" clId="{D88466B7-03C0-4978-B1B6-A6C2E089C6A2}" dt="2024-08-01T03:23:30.210" v="3"/>
        <pc:sldMkLst>
          <pc:docMk/>
          <pc:sldMk cId="2409201829" sldId="1431"/>
        </pc:sldMkLst>
      </pc:sldChg>
    </pc:docChg>
  </pc:docChgLst>
  <pc:docChgLst>
    <pc:chgData name="Araya, Kathryn B." userId="060eb195-9722-4889-b982-6ebd66da43b8" providerId="ADAL" clId="{BDCE088A-33BF-429B-9FCA-48A5EDA83B0C}"/>
    <pc:docChg chg="undo custSel addSld modSld">
      <pc:chgData name="Araya, Kathryn B." userId="060eb195-9722-4889-b982-6ebd66da43b8" providerId="ADAL" clId="{BDCE088A-33BF-429B-9FCA-48A5EDA83B0C}" dt="2024-07-31T16:18:21.994" v="656" actId="20577"/>
      <pc:docMkLst>
        <pc:docMk/>
      </pc:docMkLst>
      <pc:sldChg chg="modSp mod">
        <pc:chgData name="Araya, Kathryn B." userId="060eb195-9722-4889-b982-6ebd66da43b8" providerId="ADAL" clId="{BDCE088A-33BF-429B-9FCA-48A5EDA83B0C}" dt="2024-07-31T15:55:10.193" v="391" actId="27636"/>
        <pc:sldMkLst>
          <pc:docMk/>
          <pc:sldMk cId="1023016579" sldId="1391"/>
        </pc:sldMkLst>
        <pc:spChg chg="mod">
          <ac:chgData name="Araya, Kathryn B." userId="060eb195-9722-4889-b982-6ebd66da43b8" providerId="ADAL" clId="{BDCE088A-33BF-429B-9FCA-48A5EDA83B0C}" dt="2024-07-31T15:55:10.193" v="391" actId="27636"/>
          <ac:spMkLst>
            <pc:docMk/>
            <pc:sldMk cId="1023016579" sldId="1391"/>
            <ac:spMk id="5" creationId="{90966C4B-121B-6580-E539-BC3F76FEFE5A}"/>
          </ac:spMkLst>
        </pc:spChg>
      </pc:sldChg>
      <pc:sldChg chg="addSp modSp new mod">
        <pc:chgData name="Araya, Kathryn B." userId="060eb195-9722-4889-b982-6ebd66da43b8" providerId="ADAL" clId="{BDCE088A-33BF-429B-9FCA-48A5EDA83B0C}" dt="2024-07-31T16:17:40.922" v="646" actId="1076"/>
        <pc:sldMkLst>
          <pc:docMk/>
          <pc:sldMk cId="3527621785" sldId="1393"/>
        </pc:sldMkLst>
        <pc:spChg chg="add mod">
          <ac:chgData name="Araya, Kathryn B." userId="060eb195-9722-4889-b982-6ebd66da43b8" providerId="ADAL" clId="{BDCE088A-33BF-429B-9FCA-48A5EDA83B0C}" dt="2024-07-31T16:17:40.922" v="646" actId="1076"/>
          <ac:spMkLst>
            <pc:docMk/>
            <pc:sldMk cId="3527621785" sldId="1393"/>
            <ac:spMk id="3" creationId="{A7840146-279C-69D8-A841-0DB43D8513C3}"/>
          </ac:spMkLst>
        </pc:spChg>
      </pc:sldChg>
      <pc:sldChg chg="addSp delSp modSp new mod">
        <pc:chgData name="Araya, Kathryn B." userId="060eb195-9722-4889-b982-6ebd66da43b8" providerId="ADAL" clId="{BDCE088A-33BF-429B-9FCA-48A5EDA83B0C}" dt="2024-07-31T16:15:47.060" v="627" actId="20577"/>
        <pc:sldMkLst>
          <pc:docMk/>
          <pc:sldMk cId="2202081751" sldId="1394"/>
        </pc:sldMkLst>
        <pc:spChg chg="add mod">
          <ac:chgData name="Araya, Kathryn B." userId="060eb195-9722-4889-b982-6ebd66da43b8" providerId="ADAL" clId="{BDCE088A-33BF-429B-9FCA-48A5EDA83B0C}" dt="2024-07-31T16:13:59.522" v="608" actId="1076"/>
          <ac:spMkLst>
            <pc:docMk/>
            <pc:sldMk cId="2202081751" sldId="1394"/>
            <ac:spMk id="3" creationId="{5D335F4E-0A6A-D99F-9A75-5C84D81F4F32}"/>
          </ac:spMkLst>
        </pc:spChg>
        <pc:spChg chg="add del mod">
          <ac:chgData name="Araya, Kathryn B." userId="060eb195-9722-4889-b982-6ebd66da43b8" providerId="ADAL" clId="{BDCE088A-33BF-429B-9FCA-48A5EDA83B0C}" dt="2024-07-31T15:47:07.275" v="205" actId="21"/>
          <ac:spMkLst>
            <pc:docMk/>
            <pc:sldMk cId="2202081751" sldId="1394"/>
            <ac:spMk id="5" creationId="{AECD7060-A6BC-7EE2-96BA-3D048EE44F83}"/>
          </ac:spMkLst>
        </pc:spChg>
        <pc:spChg chg="add mod">
          <ac:chgData name="Araya, Kathryn B." userId="060eb195-9722-4889-b982-6ebd66da43b8" providerId="ADAL" clId="{BDCE088A-33BF-429B-9FCA-48A5EDA83B0C}" dt="2024-07-31T16:13:45.687" v="607" actId="207"/>
          <ac:spMkLst>
            <pc:docMk/>
            <pc:sldMk cId="2202081751" sldId="1394"/>
            <ac:spMk id="6" creationId="{34A753BA-47DA-7D55-38EE-D0517F574EEA}"/>
          </ac:spMkLst>
        </pc:spChg>
        <pc:spChg chg="add del mod">
          <ac:chgData name="Araya, Kathryn B." userId="060eb195-9722-4889-b982-6ebd66da43b8" providerId="ADAL" clId="{BDCE088A-33BF-429B-9FCA-48A5EDA83B0C}" dt="2024-07-31T15:47:23.930" v="209"/>
          <ac:spMkLst>
            <pc:docMk/>
            <pc:sldMk cId="2202081751" sldId="1394"/>
            <ac:spMk id="7" creationId="{6F632A1E-3D92-C388-2547-D04B689BD6A9}"/>
          </ac:spMkLst>
        </pc:spChg>
        <pc:spChg chg="add mod">
          <ac:chgData name="Araya, Kathryn B." userId="060eb195-9722-4889-b982-6ebd66da43b8" providerId="ADAL" clId="{BDCE088A-33BF-429B-9FCA-48A5EDA83B0C}" dt="2024-07-31T16:13:36.078" v="606" actId="207"/>
          <ac:spMkLst>
            <pc:docMk/>
            <pc:sldMk cId="2202081751" sldId="1394"/>
            <ac:spMk id="8" creationId="{AECD7060-A6BC-7EE2-96BA-3D048EE44F83}"/>
          </ac:spMkLst>
        </pc:spChg>
        <pc:spChg chg="add del mod">
          <ac:chgData name="Araya, Kathryn B." userId="060eb195-9722-4889-b982-6ebd66da43b8" providerId="ADAL" clId="{BDCE088A-33BF-429B-9FCA-48A5EDA83B0C}" dt="2024-07-31T15:48:43.967" v="219" actId="21"/>
          <ac:spMkLst>
            <pc:docMk/>
            <pc:sldMk cId="2202081751" sldId="1394"/>
            <ac:spMk id="10" creationId="{B9C461CD-A26B-2948-AE6A-813CE83C1290}"/>
          </ac:spMkLst>
        </pc:spChg>
        <pc:spChg chg="add del mod">
          <ac:chgData name="Araya, Kathryn B." userId="060eb195-9722-4889-b982-6ebd66da43b8" providerId="ADAL" clId="{BDCE088A-33BF-429B-9FCA-48A5EDA83B0C}" dt="2024-07-31T15:50:13.914" v="226" actId="478"/>
          <ac:spMkLst>
            <pc:docMk/>
            <pc:sldMk cId="2202081751" sldId="1394"/>
            <ac:spMk id="12" creationId="{F1FB1EB5-EEE5-B7B2-9248-041E07E585C9}"/>
          </ac:spMkLst>
        </pc:spChg>
        <pc:spChg chg="add del mod">
          <ac:chgData name="Araya, Kathryn B." userId="060eb195-9722-4889-b982-6ebd66da43b8" providerId="ADAL" clId="{BDCE088A-33BF-429B-9FCA-48A5EDA83B0C}" dt="2024-07-31T15:50:30.548" v="229" actId="21"/>
          <ac:spMkLst>
            <pc:docMk/>
            <pc:sldMk cId="2202081751" sldId="1394"/>
            <ac:spMk id="14" creationId="{A5A663A0-BDFA-E9E7-03BE-4A398A47A4F2}"/>
          </ac:spMkLst>
        </pc:spChg>
        <pc:spChg chg="add mod">
          <ac:chgData name="Araya, Kathryn B." userId="060eb195-9722-4889-b982-6ebd66da43b8" providerId="ADAL" clId="{BDCE088A-33BF-429B-9FCA-48A5EDA83B0C}" dt="2024-07-31T16:15:47.060" v="627" actId="20577"/>
          <ac:spMkLst>
            <pc:docMk/>
            <pc:sldMk cId="2202081751" sldId="1394"/>
            <ac:spMk id="15" creationId="{706C253D-859A-7B58-6007-E0D37716169F}"/>
          </ac:spMkLst>
        </pc:spChg>
      </pc:sldChg>
      <pc:sldChg chg="addSp modSp new mod">
        <pc:chgData name="Araya, Kathryn B." userId="060eb195-9722-4889-b982-6ebd66da43b8" providerId="ADAL" clId="{BDCE088A-33BF-429B-9FCA-48A5EDA83B0C}" dt="2024-07-31T16:18:21.994" v="656" actId="20577"/>
        <pc:sldMkLst>
          <pc:docMk/>
          <pc:sldMk cId="3212948152" sldId="1395"/>
        </pc:sldMkLst>
        <pc:spChg chg="add mod">
          <ac:chgData name="Araya, Kathryn B." userId="060eb195-9722-4889-b982-6ebd66da43b8" providerId="ADAL" clId="{BDCE088A-33BF-429B-9FCA-48A5EDA83B0C}" dt="2024-07-31T15:56:44.468" v="397" actId="14100"/>
          <ac:spMkLst>
            <pc:docMk/>
            <pc:sldMk cId="3212948152" sldId="1395"/>
            <ac:spMk id="3" creationId="{C461A3D9-72DC-5232-231F-C6F1BA57C316}"/>
          </ac:spMkLst>
        </pc:spChg>
        <pc:spChg chg="add mod">
          <ac:chgData name="Araya, Kathryn B." userId="060eb195-9722-4889-b982-6ebd66da43b8" providerId="ADAL" clId="{BDCE088A-33BF-429B-9FCA-48A5EDA83B0C}" dt="2024-07-31T16:03:29.048" v="460" actId="1076"/>
          <ac:spMkLst>
            <pc:docMk/>
            <pc:sldMk cId="3212948152" sldId="1395"/>
            <ac:spMk id="5" creationId="{DDFDEC31-4904-02DE-E551-AE5C5970D7AF}"/>
          </ac:spMkLst>
        </pc:spChg>
        <pc:spChg chg="add mod">
          <ac:chgData name="Araya, Kathryn B." userId="060eb195-9722-4889-b982-6ebd66da43b8" providerId="ADAL" clId="{BDCE088A-33BF-429B-9FCA-48A5EDA83B0C}" dt="2024-07-31T16:03:33.086" v="461" actId="1076"/>
          <ac:spMkLst>
            <pc:docMk/>
            <pc:sldMk cId="3212948152" sldId="1395"/>
            <ac:spMk id="7" creationId="{1DFF4FCA-A41D-DA2F-2813-A150870248C3}"/>
          </ac:spMkLst>
        </pc:spChg>
        <pc:spChg chg="add mod">
          <ac:chgData name="Araya, Kathryn B." userId="060eb195-9722-4889-b982-6ebd66da43b8" providerId="ADAL" clId="{BDCE088A-33BF-429B-9FCA-48A5EDA83B0C}" dt="2024-07-31T16:03:38.311" v="462" actId="1076"/>
          <ac:spMkLst>
            <pc:docMk/>
            <pc:sldMk cId="3212948152" sldId="1395"/>
            <ac:spMk id="9" creationId="{8A98714F-4F46-58A0-7FD2-3F72AC8A3C4B}"/>
          </ac:spMkLst>
        </pc:spChg>
        <pc:spChg chg="add mod">
          <ac:chgData name="Araya, Kathryn B." userId="060eb195-9722-4889-b982-6ebd66da43b8" providerId="ADAL" clId="{BDCE088A-33BF-429B-9FCA-48A5EDA83B0C}" dt="2024-07-31T16:18:21.994" v="656" actId="20577"/>
          <ac:spMkLst>
            <pc:docMk/>
            <pc:sldMk cId="3212948152" sldId="1395"/>
            <ac:spMk id="11" creationId="{9118273F-ADFB-3BF8-CF45-256D68BC9CD5}"/>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0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2000" baseline="0"/>
              <a:t>Students See Benefits Using Slack</a:t>
            </a:r>
          </a:p>
        </c:rich>
      </c:tx>
      <c:overlay val="0"/>
      <c:spPr>
        <a:noFill/>
        <a:ln>
          <a:noFill/>
        </a:ln>
        <a:effectLst/>
      </c:spPr>
      <c:txPr>
        <a:bodyPr rot="0" spcFirstLastPara="1" vertOverflow="ellipsis" vert="horz" wrap="square" anchor="ctr" anchorCtr="1"/>
        <a:lstStyle/>
        <a:p>
          <a:pPr>
            <a:defRPr sz="20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Survey_Chart!$B$2</c:f>
              <c:strCache>
                <c:ptCount val="1"/>
                <c:pt idx="0">
                  <c:v>Productivity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Survey_Chart!$B$13</c:f>
              <c:numCache>
                <c:formatCode>General</c:formatCode>
                <c:ptCount val="1"/>
                <c:pt idx="0">
                  <c:v>10</c:v>
                </c:pt>
              </c:numCache>
            </c:numRef>
          </c:val>
          <c:extLst>
            <c:ext xmlns:c16="http://schemas.microsoft.com/office/drawing/2014/chart" uri="{C3380CC4-5D6E-409C-BE32-E72D297353CC}">
              <c16:uniqueId val="{00000000-7554-45D2-B3DF-7278882E2387}"/>
            </c:ext>
          </c:extLst>
        </c:ser>
        <c:ser>
          <c:idx val="1"/>
          <c:order val="1"/>
          <c:tx>
            <c:strRef>
              <c:f>Survey_Chart!$C$2</c:f>
              <c:strCache>
                <c:ptCount val="1"/>
                <c:pt idx="0">
                  <c:v>Communication Skills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Survey_Chart!$C$13</c:f>
              <c:numCache>
                <c:formatCode>General</c:formatCode>
                <c:ptCount val="1"/>
                <c:pt idx="0">
                  <c:v>9</c:v>
                </c:pt>
              </c:numCache>
            </c:numRef>
          </c:val>
          <c:extLst>
            <c:ext xmlns:c16="http://schemas.microsoft.com/office/drawing/2014/chart" uri="{C3380CC4-5D6E-409C-BE32-E72D297353CC}">
              <c16:uniqueId val="{00000001-7554-45D2-B3DF-7278882E2387}"/>
            </c:ext>
          </c:extLst>
        </c:ser>
        <c:ser>
          <c:idx val="2"/>
          <c:order val="2"/>
          <c:tx>
            <c:strRef>
              <c:f>Survey_Chart!$D$2</c:f>
              <c:strCache>
                <c:ptCount val="1"/>
                <c:pt idx="0">
                  <c:v>Collaboration </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Survey_Chart!$D$13</c:f>
              <c:numCache>
                <c:formatCode>General</c:formatCode>
                <c:ptCount val="1"/>
                <c:pt idx="0">
                  <c:v>9</c:v>
                </c:pt>
              </c:numCache>
            </c:numRef>
          </c:val>
          <c:extLst>
            <c:ext xmlns:c16="http://schemas.microsoft.com/office/drawing/2014/chart" uri="{C3380CC4-5D6E-409C-BE32-E72D297353CC}">
              <c16:uniqueId val="{00000002-7554-45D2-B3DF-7278882E2387}"/>
            </c:ext>
          </c:extLst>
        </c:ser>
        <c:ser>
          <c:idx val="3"/>
          <c:order val="3"/>
          <c:tx>
            <c:strRef>
              <c:f>Survey_Chart!$E$2</c:f>
              <c:strCache>
                <c:ptCount val="1"/>
                <c:pt idx="0">
                  <c:v>Assignmnt Assistance</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Survey_Chart!$E$13</c:f>
              <c:numCache>
                <c:formatCode>General</c:formatCode>
                <c:ptCount val="1"/>
                <c:pt idx="0">
                  <c:v>6</c:v>
                </c:pt>
              </c:numCache>
            </c:numRef>
          </c:val>
          <c:extLst>
            <c:ext xmlns:c16="http://schemas.microsoft.com/office/drawing/2014/chart" uri="{C3380CC4-5D6E-409C-BE32-E72D297353CC}">
              <c16:uniqueId val="{00000003-7554-45D2-B3DF-7278882E2387}"/>
            </c:ext>
          </c:extLst>
        </c:ser>
        <c:ser>
          <c:idx val="4"/>
          <c:order val="4"/>
          <c:tx>
            <c:strRef>
              <c:f>Survey_Chart!$F$2</c:f>
              <c:strCache>
                <c:ptCount val="1"/>
                <c:pt idx="0">
                  <c:v>Soft Skills</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Survey_Chart!$F$13</c:f>
              <c:numCache>
                <c:formatCode>General</c:formatCode>
                <c:ptCount val="1"/>
                <c:pt idx="0">
                  <c:v>7</c:v>
                </c:pt>
              </c:numCache>
            </c:numRef>
          </c:val>
          <c:extLst>
            <c:ext xmlns:c16="http://schemas.microsoft.com/office/drawing/2014/chart" uri="{C3380CC4-5D6E-409C-BE32-E72D297353CC}">
              <c16:uniqueId val="{00000004-7554-45D2-B3DF-7278882E2387}"/>
            </c:ext>
          </c:extLst>
        </c:ser>
        <c:ser>
          <c:idx val="5"/>
          <c:order val="5"/>
          <c:tx>
            <c:strRef>
              <c:f>Survey_Chart!$G$2</c:f>
              <c:strCache>
                <c:ptCount val="1"/>
                <c:pt idx="0">
                  <c:v>Respnse Time</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Survey_Chart!$G$13</c:f>
              <c:numCache>
                <c:formatCode>General</c:formatCode>
                <c:ptCount val="1"/>
                <c:pt idx="0">
                  <c:v>10</c:v>
                </c:pt>
              </c:numCache>
            </c:numRef>
          </c:val>
          <c:extLst>
            <c:ext xmlns:c16="http://schemas.microsoft.com/office/drawing/2014/chart" uri="{C3380CC4-5D6E-409C-BE32-E72D297353CC}">
              <c16:uniqueId val="{00000005-7554-45D2-B3DF-7278882E2387}"/>
            </c:ext>
          </c:extLst>
        </c:ser>
        <c:ser>
          <c:idx val="6"/>
          <c:order val="6"/>
          <c:tx>
            <c:strRef>
              <c:f>Survey_Chart!$H$2</c:f>
              <c:strCache>
                <c:ptCount val="1"/>
                <c:pt idx="0">
                  <c:v>Sense of Community</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Survey_Chart!$H$13</c:f>
              <c:numCache>
                <c:formatCode>General</c:formatCode>
                <c:ptCount val="1"/>
                <c:pt idx="0">
                  <c:v>9</c:v>
                </c:pt>
              </c:numCache>
            </c:numRef>
          </c:val>
          <c:extLst>
            <c:ext xmlns:c16="http://schemas.microsoft.com/office/drawing/2014/chart" uri="{C3380CC4-5D6E-409C-BE32-E72D297353CC}">
              <c16:uniqueId val="{00000006-7554-45D2-B3DF-7278882E2387}"/>
            </c:ext>
          </c:extLst>
        </c:ser>
        <c:ser>
          <c:idx val="7"/>
          <c:order val="7"/>
          <c:tx>
            <c:strRef>
              <c:f>Survey_Chart!$I$2</c:f>
              <c:strCache>
                <c:ptCount val="1"/>
                <c:pt idx="0">
                  <c:v>Career Benefit</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Survey_Chart!$I$13</c:f>
              <c:numCache>
                <c:formatCode>General</c:formatCode>
                <c:ptCount val="1"/>
                <c:pt idx="0">
                  <c:v>10</c:v>
                </c:pt>
              </c:numCache>
            </c:numRef>
          </c:val>
          <c:extLst>
            <c:ext xmlns:c16="http://schemas.microsoft.com/office/drawing/2014/chart" uri="{C3380CC4-5D6E-409C-BE32-E72D297353CC}">
              <c16:uniqueId val="{00000007-7554-45D2-B3DF-7278882E2387}"/>
            </c:ext>
          </c:extLst>
        </c:ser>
        <c:dLbls>
          <c:showLegendKey val="0"/>
          <c:showVal val="0"/>
          <c:showCatName val="0"/>
          <c:showSerName val="0"/>
          <c:showPercent val="0"/>
          <c:showBubbleSize val="0"/>
        </c:dLbls>
        <c:gapWidth val="100"/>
        <c:overlap val="-24"/>
        <c:axId val="1627802895"/>
        <c:axId val="1627803375"/>
      </c:barChart>
      <c:catAx>
        <c:axId val="1627802895"/>
        <c:scaling>
          <c:orientation val="minMax"/>
        </c:scaling>
        <c:delete val="1"/>
        <c:axPos val="b"/>
        <c:numFmt formatCode="General" sourceLinked="1"/>
        <c:majorTickMark val="none"/>
        <c:minorTickMark val="none"/>
        <c:tickLblPos val="nextTo"/>
        <c:crossAx val="1627803375"/>
        <c:crosses val="autoZero"/>
        <c:auto val="1"/>
        <c:lblAlgn val="ctr"/>
        <c:lblOffset val="100"/>
        <c:noMultiLvlLbl val="0"/>
      </c:catAx>
      <c:valAx>
        <c:axId val="1627803375"/>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1200" b="1" i="0" u="none" strike="noStrike" kern="1200" cap="all" baseline="0">
                    <a:solidFill>
                      <a:schemeClr val="lt1">
                        <a:lumMod val="85000"/>
                      </a:schemeClr>
                    </a:solidFill>
                    <a:latin typeface="+mn-lt"/>
                    <a:ea typeface="+mn-ea"/>
                    <a:cs typeface="+mn-cs"/>
                  </a:defRPr>
                </a:pPr>
                <a:r>
                  <a:rPr lang="en-US" sz="1200" baseline="0"/>
                  <a:t>Students</a:t>
                </a:r>
              </a:p>
            </c:rich>
          </c:tx>
          <c:overlay val="0"/>
          <c:spPr>
            <a:noFill/>
            <a:ln>
              <a:noFill/>
            </a:ln>
            <a:effectLst/>
          </c:spPr>
          <c:txPr>
            <a:bodyPr rot="-5400000" spcFirstLastPara="1" vertOverflow="ellipsis" vert="horz" wrap="square" anchor="ctr" anchorCtr="1"/>
            <a:lstStyle/>
            <a:p>
              <a:pPr>
                <a:defRPr sz="12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lt1">
                    <a:lumMod val="85000"/>
                  </a:schemeClr>
                </a:solidFill>
                <a:latin typeface="+mn-lt"/>
                <a:ea typeface="+mn-ea"/>
                <a:cs typeface="+mn-cs"/>
              </a:defRPr>
            </a:pPr>
            <a:endParaRPr lang="en-US"/>
          </a:p>
        </c:txPr>
        <c:crossAx val="162780289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8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jpg>
</file>

<file path=ppt/media/image22.jpg>
</file>

<file path=ppt/media/image23.jpg>
</file>

<file path=ppt/media/image24.jpg>
</file>

<file path=ppt/media/image25.jp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1F7DAD-AACB-410C-9AA4-BE5099812397}" type="datetimeFigureOut">
              <a:rPr lang="en-US" smtClean="0"/>
              <a:t>7/31/2024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9ECEFE-5C53-4261-924B-F0AA5F7E0BB8}" type="slidenum">
              <a:rPr lang="en-US" smtClean="0"/>
              <a:t>‹#›</a:t>
            </a:fld>
            <a:endParaRPr lang="en-US"/>
          </a:p>
        </p:txBody>
      </p:sp>
    </p:spTree>
    <p:extLst>
      <p:ext uri="{BB962C8B-B14F-4D97-AF65-F5344CB8AC3E}">
        <p14:creationId xmlns:p14="http://schemas.microsoft.com/office/powerpoint/2010/main" val="1835944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CFED414-B8BD-4977-925E-1C2AFAB354A8}" type="slidenum">
              <a:rPr lang="en-US" smtClean="0"/>
              <a:t>1</a:t>
            </a:fld>
            <a:endParaRPr lang="en-US"/>
          </a:p>
        </p:txBody>
      </p:sp>
    </p:spTree>
    <p:extLst>
      <p:ext uri="{BB962C8B-B14F-4D97-AF65-F5344CB8AC3E}">
        <p14:creationId xmlns:p14="http://schemas.microsoft.com/office/powerpoint/2010/main" val="125230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CFED414-B8BD-4977-925E-1C2AFAB354A8}" type="slidenum">
              <a:rPr lang="en-US" smtClean="0"/>
              <a:t>43</a:t>
            </a:fld>
            <a:endParaRPr lang="en-US"/>
          </a:p>
        </p:txBody>
      </p:sp>
    </p:spTree>
    <p:extLst>
      <p:ext uri="{BB962C8B-B14F-4D97-AF65-F5344CB8AC3E}">
        <p14:creationId xmlns:p14="http://schemas.microsoft.com/office/powerpoint/2010/main" val="4052855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9ECEFE-5C53-4261-924B-F0AA5F7E0BB8}" type="slidenum">
              <a:rPr lang="en-US" smtClean="0"/>
              <a:t>33</a:t>
            </a:fld>
            <a:endParaRPr lang="en-US"/>
          </a:p>
        </p:txBody>
      </p:sp>
    </p:spTree>
    <p:extLst>
      <p:ext uri="{BB962C8B-B14F-4D97-AF65-F5344CB8AC3E}">
        <p14:creationId xmlns:p14="http://schemas.microsoft.com/office/powerpoint/2010/main" val="568101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9ECEFE-5C53-4261-924B-F0AA5F7E0BB8}" type="slidenum">
              <a:rPr lang="en-US" smtClean="0"/>
              <a:t>34</a:t>
            </a:fld>
            <a:endParaRPr lang="en-US"/>
          </a:p>
        </p:txBody>
      </p:sp>
    </p:spTree>
    <p:extLst>
      <p:ext uri="{BB962C8B-B14F-4D97-AF65-F5344CB8AC3E}">
        <p14:creationId xmlns:p14="http://schemas.microsoft.com/office/powerpoint/2010/main" val="2023334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Software projects in a class setting can be chaotic without clear communication</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We are all learning and perhaps working with several new technologies for the first time. We are also learning HOW to learn in a fast-paced tech environment.</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When our groups run into problems, Slack allows us to pinpoint the problem as a group and see the clear solution when someone finds it!</a:t>
            </a:r>
          </a:p>
          <a:p>
            <a:endParaRPr lang="en-US" dirty="0"/>
          </a:p>
          <a:p>
            <a:r>
              <a:rPr lang="en-US" dirty="0"/>
              <a:t>(Dustin was able to pinpoint a problem with our Spring-Boot API and share what he found with our group. It was part of a dependency that we could manually exclude.)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3838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Juggling different groups can quickly become a chore without the proper tools.</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Slack allows you to have multiple workspaces at once, with a user-friendly UI to jump between all your groups.</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Having clearly defined workspaces allows for easy transitioning from one group to another. </a:t>
            </a:r>
          </a:p>
          <a:p>
            <a:endParaRPr lang="en-US" dirty="0"/>
          </a:p>
          <a:p>
            <a:r>
              <a:rPr lang="en-US" dirty="0"/>
              <a:t>(At FSCJ it can get to be a little much if you are taking multiple IT classes at the same time. Slack allows a handy workspace system to jump between your groups of peers.)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195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One of the most noticeable things about Slack is the customization that is possible through their add-on apps!</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There are thousands of useful apps that can be added to a Slack workspace that supports the task your group is trying to accomplish.</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This customization allows for adaptation to different technologies and for an ever-changing Agile environment.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7955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How often have you gone to push your code only to see that you need to pull the new updated first?</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Some of our groups have utilized the GitHub plugin for Slack. This allows the group to be up to date with every update and change happening.</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This allows cohesion of progress updates when the group reconvenes to discuss the next steps!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7851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By utilizing the Slack Huddle feature our groups are able to have a live collaboration on demand.</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If there is any confusion to the project at hand there can be clarification in the matter of seconds!</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The cliché goes that a picture speaks a thousands words. So 30fps screen sharing should speak about 30,000 words per second. (pause for laughter)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8995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Sometimes our computer notifications can cause a bit of a stressful spike in our bodies when we hear that jingle or notification noise. (pop </a:t>
            </a:r>
            <a:r>
              <a:rPr lang="en-US" sz="1200" dirty="0" err="1"/>
              <a:t>pop</a:t>
            </a:r>
            <a:r>
              <a:rPr lang="en-US" sz="1200" dirty="0"/>
              <a:t> </a:t>
            </a:r>
            <a:r>
              <a:rPr lang="en-US" sz="1200" dirty="0" err="1"/>
              <a:t>pop</a:t>
            </a:r>
            <a:r>
              <a:rPr lang="en-US" sz="1200" dirty="0"/>
              <a:t> brush </a:t>
            </a:r>
            <a:r>
              <a:rPr lang="en-US" sz="1200" dirty="0" err="1"/>
              <a:t>brush</a:t>
            </a:r>
            <a:r>
              <a:rPr lang="en-US" sz="1200" dirty="0"/>
              <a:t> brush)</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In a healthy group setting, those notifications can perk you up and bring motivation to your work-flow!</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Efficiency is always important, especially in the tech world. However, we find our group is most efficient when we are all laughing with each other.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85805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47700"/>
            <a:ext cx="10363200" cy="2387600"/>
          </a:xfrm>
        </p:spPr>
        <p:txBody>
          <a:bodyPr anchor="b">
            <a:normAutofit/>
          </a:bodyPr>
          <a:lstStyle>
            <a:lvl1pPr algn="ctr">
              <a:defRPr sz="4800"/>
            </a:lvl1pPr>
          </a:lstStyle>
          <a:p>
            <a:r>
              <a:rPr lang="en-US"/>
              <a:t>Click to edit Master title style</a:t>
            </a:r>
          </a:p>
        </p:txBody>
      </p:sp>
      <p:sp>
        <p:nvSpPr>
          <p:cNvPr id="3" name="Subtitle 2"/>
          <p:cNvSpPr>
            <a:spLocks noGrp="1"/>
          </p:cNvSpPr>
          <p:nvPr>
            <p:ph type="subTitle" idx="1"/>
          </p:nvPr>
        </p:nvSpPr>
        <p:spPr>
          <a:xfrm>
            <a:off x="1524000" y="3127375"/>
            <a:ext cx="9144000" cy="1655762"/>
          </a:xfrm>
        </p:spPr>
        <p:txBody>
          <a:bodyPr/>
          <a:lstStyle>
            <a:lvl1pPr marL="0" indent="0" algn="ctr">
              <a:buNone/>
              <a:defRPr sz="2400">
                <a:solidFill>
                  <a:schemeClr val="accent6">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3025765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647701"/>
            <a:ext cx="10515600" cy="1221311"/>
          </a:xfrm>
        </p:spPr>
        <p:txBody>
          <a:bodyPr>
            <a:normAutofit/>
          </a:bodyPr>
          <a:lstStyle>
            <a:lvl1pPr>
              <a:defRPr sz="4000"/>
            </a:lvl1pPr>
          </a:lstStyle>
          <a:p>
            <a:r>
              <a:rPr lang="en-US"/>
              <a:t>Click to edit Master title style</a:t>
            </a:r>
          </a:p>
        </p:txBody>
      </p:sp>
      <p:sp>
        <p:nvSpPr>
          <p:cNvPr id="3" name="Vertical Text Placeholder 2"/>
          <p:cNvSpPr>
            <a:spLocks noGrp="1"/>
          </p:cNvSpPr>
          <p:nvPr>
            <p:ph type="body" orient="vert" idx="1"/>
          </p:nvPr>
        </p:nvSpPr>
        <p:spPr>
          <a:xfrm>
            <a:off x="838200" y="1958274"/>
            <a:ext cx="10515600" cy="3786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5731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647700"/>
            <a:ext cx="2628900" cy="504222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647700"/>
            <a:ext cx="7734300" cy="50422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77531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AD888-9129-4940-B5BB-31541D783BCA}"/>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1394DE48-74D0-47A8-8FC8-6C700DAB3904}"/>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172B33-CAD2-44AE-975D-0B0FC6CFFDB8}"/>
              </a:ext>
            </a:extLst>
          </p:cNvPr>
          <p:cNvSpPr>
            <a:spLocks noGrp="1"/>
          </p:cNvSpPr>
          <p:nvPr>
            <p:ph type="dt" sz="half" idx="10"/>
          </p:nvPr>
        </p:nvSpPr>
        <p:spPr/>
        <p:txBody>
          <a:bodyPr/>
          <a:lstStyle/>
          <a:p>
            <a:fld id="{8F7D2F49-1857-4E7D-8050-DC698401AAB7}" type="datetimeFigureOut">
              <a:rPr lang="en-US" smtClean="0"/>
              <a:t>7/31/2024</a:t>
            </a:fld>
            <a:endParaRPr lang="en-US"/>
          </a:p>
        </p:txBody>
      </p:sp>
      <p:sp>
        <p:nvSpPr>
          <p:cNvPr id="6" name="Slide Number Placeholder 5">
            <a:extLst>
              <a:ext uri="{FF2B5EF4-FFF2-40B4-BE49-F238E27FC236}">
                <a16:creationId xmlns:a16="http://schemas.microsoft.com/office/drawing/2014/main" id="{8D76F4E0-8BC6-4E74-ACD5-EF767320F620}"/>
              </a:ext>
            </a:extLst>
          </p:cNvPr>
          <p:cNvSpPr>
            <a:spLocks noGrp="1"/>
          </p:cNvSpPr>
          <p:nvPr>
            <p:ph type="sldNum" sz="quarter" idx="12"/>
          </p:nvPr>
        </p:nvSpPr>
        <p:spPr/>
        <p:txBody>
          <a:bodyPr/>
          <a:lstStyle/>
          <a:p>
            <a:fld id="{2E49269A-CC31-4735-9414-50A4457ED9F8}" type="slidenum">
              <a:rPr lang="en-US" smtClean="0"/>
              <a:t>‹#›</a:t>
            </a:fld>
            <a:endParaRPr lang="en-US"/>
          </a:p>
        </p:txBody>
      </p:sp>
    </p:spTree>
    <p:extLst>
      <p:ext uri="{BB962C8B-B14F-4D97-AF65-F5344CB8AC3E}">
        <p14:creationId xmlns:p14="http://schemas.microsoft.com/office/powerpoint/2010/main" val="2168255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647701"/>
            <a:ext cx="10515600" cy="1325563"/>
          </a:xfrm>
        </p:spPr>
        <p:txBody>
          <a:bodyPr/>
          <a:lstStyle/>
          <a:p>
            <a:r>
              <a:rPr lang="en-US"/>
              <a:t>Click to edit Master title style</a:t>
            </a:r>
          </a:p>
        </p:txBody>
      </p:sp>
      <p:sp>
        <p:nvSpPr>
          <p:cNvPr id="3" name="Content Placeholder 2"/>
          <p:cNvSpPr>
            <a:spLocks noGrp="1"/>
          </p:cNvSpPr>
          <p:nvPr>
            <p:ph idx="1"/>
          </p:nvPr>
        </p:nvSpPr>
        <p:spPr>
          <a:xfrm>
            <a:off x="838200" y="2062959"/>
            <a:ext cx="10515600" cy="3786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6663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647700"/>
            <a:ext cx="10515600" cy="2852737"/>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831851" y="3527426"/>
            <a:ext cx="10515600" cy="1500187"/>
          </a:xfrm>
        </p:spPr>
        <p:txBody>
          <a:bodyPr/>
          <a:lstStyle>
            <a:lvl1pPr marL="0" indent="0">
              <a:buNone/>
              <a:defRPr sz="2400">
                <a:solidFill>
                  <a:schemeClr val="accent6">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703574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658445"/>
            <a:ext cx="10515600" cy="1325563"/>
          </a:xfrm>
        </p:spPr>
        <p:txBody>
          <a:bodyPr/>
          <a:lstStyle/>
          <a:p>
            <a:r>
              <a:rPr lang="en-US"/>
              <a:t>Click to edit Master title style</a:t>
            </a:r>
          </a:p>
        </p:txBody>
      </p:sp>
      <p:sp>
        <p:nvSpPr>
          <p:cNvPr id="3" name="Content Placeholder 2"/>
          <p:cNvSpPr>
            <a:spLocks noGrp="1"/>
          </p:cNvSpPr>
          <p:nvPr>
            <p:ph sz="half" idx="1"/>
          </p:nvPr>
        </p:nvSpPr>
        <p:spPr>
          <a:xfrm>
            <a:off x="838200" y="2277519"/>
            <a:ext cx="5181600" cy="36191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77518"/>
            <a:ext cx="5181600" cy="3619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8426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8200" y="647701"/>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9732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808290"/>
            <a:ext cx="5157787" cy="3016249"/>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98862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808289"/>
            <a:ext cx="5183188" cy="3016250"/>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28170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647701"/>
            <a:ext cx="10515600" cy="1325563"/>
          </a:xfrm>
        </p:spPr>
        <p:txBody>
          <a:bodyPr/>
          <a:lstStyle/>
          <a:p>
            <a:r>
              <a:rPr lang="en-US"/>
              <a:t>Click to edit Master title style</a:t>
            </a:r>
          </a:p>
        </p:txBody>
      </p:sp>
    </p:spTree>
    <p:extLst>
      <p:ext uri="{BB962C8B-B14F-4D97-AF65-F5344CB8AC3E}">
        <p14:creationId xmlns:p14="http://schemas.microsoft.com/office/powerpoint/2010/main" val="145608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8210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6477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647701"/>
            <a:ext cx="6172200" cy="47070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247901"/>
            <a:ext cx="3932237" cy="31147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135829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647700"/>
            <a:ext cx="3932237" cy="150931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647701"/>
            <a:ext cx="6172200" cy="473733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157011"/>
            <a:ext cx="3932237" cy="323595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2"/>
            <a:ext cx="2743200" cy="365125"/>
          </a:xfrm>
          <a:prstGeom prst="rect">
            <a:avLst/>
          </a:prstGeom>
        </p:spPr>
        <p:txBody>
          <a:bodyPr/>
          <a:lstStyle/>
          <a:p>
            <a:fld id="{8F7D2F49-1857-4E7D-8050-DC698401AAB7}" type="datetimeFigureOut">
              <a:rPr lang="en-US" smtClean="0"/>
              <a:t>7/31/2024</a:t>
            </a:fld>
            <a:endParaRPr lang="en-US"/>
          </a:p>
        </p:txBody>
      </p:sp>
    </p:spTree>
    <p:extLst>
      <p:ext uri="{BB962C8B-B14F-4D97-AF65-F5344CB8AC3E}">
        <p14:creationId xmlns:p14="http://schemas.microsoft.com/office/powerpoint/2010/main" val="94193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681891"/>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2097149"/>
            <a:ext cx="10515600" cy="37863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9620410" y="6310313"/>
            <a:ext cx="2042458" cy="457200"/>
          </a:xfrm>
          <a:prstGeom prst="rect">
            <a:avLst/>
          </a:prstGeom>
        </p:spPr>
      </p:pic>
      <p:sp>
        <p:nvSpPr>
          <p:cNvPr id="7" name="Slide Number Placeholder 5"/>
          <p:cNvSpPr txBox="1">
            <a:spLocks/>
          </p:cNvSpPr>
          <p:nvPr/>
        </p:nvSpPr>
        <p:spPr>
          <a:xfrm>
            <a:off x="806116" y="6356351"/>
            <a:ext cx="3141784" cy="365125"/>
          </a:xfrm>
          <a:prstGeom prst="rect">
            <a:avLst/>
          </a:prstGeom>
        </p:spPr>
        <p:txBody>
          <a:bodyPr/>
          <a:lstStyle>
            <a:defPPr>
              <a:defRPr lang="en-US"/>
            </a:defPPr>
            <a:lvl1pPr marL="0" algn="l" defTabSz="914400" rtl="0" eaLnBrk="1" latinLnBrk="0" hangingPunct="1">
              <a:defRPr sz="1400" b="1"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253311F-96EC-5E40-B963-C06A534994B3}" type="slidenum">
              <a:rPr lang="en-US" sz="1400" smtClean="0"/>
              <a:pPr algn="l"/>
              <a:t>‹#›</a:t>
            </a:fld>
            <a:endParaRPr lang="en-US" sz="1400"/>
          </a:p>
        </p:txBody>
      </p:sp>
      <p:pic>
        <p:nvPicPr>
          <p:cNvPr id="4" name="Picture 3">
            <a:extLst>
              <a:ext uri="{FF2B5EF4-FFF2-40B4-BE49-F238E27FC236}">
                <a16:creationId xmlns:a16="http://schemas.microsoft.com/office/drawing/2014/main" id="{3EA0EA5B-4F08-D4A2-2FC0-AC3C06515F45}"/>
              </a:ext>
            </a:extLst>
          </p:cNvPr>
          <p:cNvPicPr>
            <a:picLocks noChangeAspect="1"/>
          </p:cNvPicPr>
          <p:nvPr userDrawn="1"/>
        </p:nvPicPr>
        <p:blipFill>
          <a:blip r:embed="rId16"/>
          <a:stretch>
            <a:fillRect/>
          </a:stretch>
        </p:blipFill>
        <p:spPr>
          <a:xfrm>
            <a:off x="3848100" y="6183729"/>
            <a:ext cx="3714430" cy="635481"/>
          </a:xfrm>
          <a:prstGeom prst="rect">
            <a:avLst/>
          </a:prstGeom>
        </p:spPr>
      </p:pic>
    </p:spTree>
    <p:extLst>
      <p:ext uri="{BB962C8B-B14F-4D97-AF65-F5344CB8AC3E}">
        <p14:creationId xmlns:p14="http://schemas.microsoft.com/office/powerpoint/2010/main" val="28988260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8">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slack.com/downloads"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slack.com/app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bit.ly/4drdRs7"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DEBEAD9-E7D0-9468-70F3-988648F9EE54}"/>
              </a:ext>
            </a:extLst>
          </p:cNvPr>
          <p:cNvSpPr txBox="1"/>
          <p:nvPr/>
        </p:nvSpPr>
        <p:spPr>
          <a:xfrm>
            <a:off x="514588" y="489359"/>
            <a:ext cx="7474348" cy="1754326"/>
          </a:xfrm>
          <a:prstGeom prst="rect">
            <a:avLst/>
          </a:prstGeom>
          <a:noFill/>
        </p:spPr>
        <p:txBody>
          <a:bodyPr wrap="square" rtlCol="0">
            <a:spAutoFit/>
          </a:bodyPr>
          <a:lstStyle/>
          <a:p>
            <a:r>
              <a:rPr lang="en-US" sz="5400"/>
              <a:t>Leveraging Slack for Student Collaboration</a:t>
            </a:r>
          </a:p>
        </p:txBody>
      </p:sp>
      <p:sp>
        <p:nvSpPr>
          <p:cNvPr id="9" name="TextBox 8">
            <a:extLst>
              <a:ext uri="{FF2B5EF4-FFF2-40B4-BE49-F238E27FC236}">
                <a16:creationId xmlns:a16="http://schemas.microsoft.com/office/drawing/2014/main" id="{AC87D645-AA4C-560A-2DF8-1DB3956A6D0E}"/>
              </a:ext>
            </a:extLst>
          </p:cNvPr>
          <p:cNvSpPr txBox="1"/>
          <p:nvPr/>
        </p:nvSpPr>
        <p:spPr>
          <a:xfrm>
            <a:off x="659028" y="2951804"/>
            <a:ext cx="8608540" cy="2923877"/>
          </a:xfrm>
          <a:prstGeom prst="rect">
            <a:avLst/>
          </a:prstGeom>
          <a:noFill/>
        </p:spPr>
        <p:txBody>
          <a:bodyPr wrap="square" rtlCol="0">
            <a:spAutoFit/>
          </a:bodyPr>
          <a:lstStyle/>
          <a:p>
            <a:r>
              <a:rPr lang="en-US" sz="2400" b="1"/>
              <a:t>David Singletary	David</a:t>
            </a:r>
            <a:r>
              <a:rPr lang="en-US" sz="2400" b="1" dirty="0"/>
              <a:t>.Singletary@fscj</a:t>
            </a:r>
            <a:r>
              <a:rPr lang="en-US" sz="2400" b="1"/>
              <a:t>.edu</a:t>
            </a:r>
          </a:p>
          <a:p>
            <a:r>
              <a:rPr lang="en-US" sz="2400" b="1"/>
              <a:t>Pamela Brauda	Pamela.Brauda@fscj.edu</a:t>
            </a:r>
          </a:p>
          <a:p>
            <a:endParaRPr lang="en-US" sz="2400"/>
          </a:p>
          <a:p>
            <a:r>
              <a:rPr lang="en-US" sz="2400" b="1"/>
              <a:t>Student Presenters:</a:t>
            </a:r>
          </a:p>
          <a:p>
            <a:endParaRPr lang="en-US" sz="1050"/>
          </a:p>
          <a:p>
            <a:r>
              <a:rPr lang="en-US" sz="2400"/>
              <a:t>Kathryn Arraya 	(A.S. Data Science Technology)</a:t>
            </a:r>
          </a:p>
          <a:p>
            <a:r>
              <a:rPr lang="en-US" sz="2400"/>
              <a:t>Steven Gsell  		(B.A.S. Information Systems Technology, </a:t>
            </a:r>
            <a:br>
              <a:rPr lang="en-US" sz="2400"/>
            </a:br>
            <a:r>
              <a:rPr lang="en-US" sz="2400"/>
              <a:t>                                         Application Development Concentration)</a:t>
            </a:r>
            <a:endParaRPr lang="en-US" sz="2400" dirty="0"/>
          </a:p>
        </p:txBody>
      </p:sp>
      <p:pic>
        <p:nvPicPr>
          <p:cNvPr id="2" name="Content Placeholder 7">
            <a:extLst>
              <a:ext uri="{FF2B5EF4-FFF2-40B4-BE49-F238E27FC236}">
                <a16:creationId xmlns:a16="http://schemas.microsoft.com/office/drawing/2014/main" id="{E51912D8-179A-5BF8-EF53-98CFFE03756E}"/>
              </a:ext>
            </a:extLst>
          </p:cNvPr>
          <p:cNvPicPr>
            <a:picLocks noChangeAspect="1"/>
          </p:cNvPicPr>
          <p:nvPr/>
        </p:nvPicPr>
        <p:blipFill>
          <a:blip r:embed="rId3"/>
          <a:stretch>
            <a:fillRect/>
          </a:stretch>
        </p:blipFill>
        <p:spPr>
          <a:xfrm>
            <a:off x="7326062" y="689298"/>
            <a:ext cx="4654378" cy="3108773"/>
          </a:xfrm>
          <a:prstGeom prst="rect">
            <a:avLst/>
          </a:prstGeom>
        </p:spPr>
      </p:pic>
    </p:spTree>
    <p:extLst>
      <p:ext uri="{BB962C8B-B14F-4D97-AF65-F5344CB8AC3E}">
        <p14:creationId xmlns:p14="http://schemas.microsoft.com/office/powerpoint/2010/main" val="2440045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2013B2F6-FB15-FF67-6012-AC9AC2B5917F}"/>
              </a:ext>
            </a:extLst>
          </p:cNvPr>
          <p:cNvPicPr>
            <a:picLocks noGrp="1" noChangeAspect="1"/>
          </p:cNvPicPr>
          <p:nvPr>
            <p:ph idx="1"/>
          </p:nvPr>
        </p:nvPicPr>
        <p:blipFill>
          <a:blip r:embed="rId2"/>
          <a:stretch>
            <a:fillRect/>
          </a:stretch>
        </p:blipFill>
        <p:spPr>
          <a:xfrm>
            <a:off x="3679337" y="1498351"/>
            <a:ext cx="4372007" cy="3467125"/>
          </a:xfrm>
        </p:spPr>
      </p:pic>
    </p:spTree>
    <p:extLst>
      <p:ext uri="{BB962C8B-B14F-4D97-AF65-F5344CB8AC3E}">
        <p14:creationId xmlns:p14="http://schemas.microsoft.com/office/powerpoint/2010/main" val="31558399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9" name="Content Placeholder 8">
            <a:extLst>
              <a:ext uri="{FF2B5EF4-FFF2-40B4-BE49-F238E27FC236}">
                <a16:creationId xmlns:a16="http://schemas.microsoft.com/office/drawing/2014/main" id="{D70C08CA-59A7-F058-D377-9D1B78DA1EE4}"/>
              </a:ext>
            </a:extLst>
          </p:cNvPr>
          <p:cNvPicPr>
            <a:picLocks noGrp="1" noChangeAspect="1"/>
          </p:cNvPicPr>
          <p:nvPr>
            <p:ph idx="1"/>
          </p:nvPr>
        </p:nvPicPr>
        <p:blipFill>
          <a:blip r:embed="rId2"/>
          <a:stretch>
            <a:fillRect/>
          </a:stretch>
        </p:blipFill>
        <p:spPr>
          <a:xfrm>
            <a:off x="1570268" y="1237547"/>
            <a:ext cx="8183332" cy="4382905"/>
          </a:xfrm>
        </p:spPr>
      </p:pic>
    </p:spTree>
    <p:extLst>
      <p:ext uri="{BB962C8B-B14F-4D97-AF65-F5344CB8AC3E}">
        <p14:creationId xmlns:p14="http://schemas.microsoft.com/office/powerpoint/2010/main" val="2857887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6" name="Content Placeholder 5">
            <a:extLst>
              <a:ext uri="{FF2B5EF4-FFF2-40B4-BE49-F238E27FC236}">
                <a16:creationId xmlns:a16="http://schemas.microsoft.com/office/drawing/2014/main" id="{AE01050F-7EE8-1655-8197-91BA253DA3E5}"/>
              </a:ext>
            </a:extLst>
          </p:cNvPr>
          <p:cNvPicPr>
            <a:picLocks noGrp="1" noChangeAspect="1"/>
          </p:cNvPicPr>
          <p:nvPr>
            <p:ph idx="1"/>
          </p:nvPr>
        </p:nvPicPr>
        <p:blipFill>
          <a:blip r:embed="rId2"/>
          <a:stretch>
            <a:fillRect/>
          </a:stretch>
        </p:blipFill>
        <p:spPr>
          <a:xfrm>
            <a:off x="2031191" y="1068909"/>
            <a:ext cx="7236376" cy="4489233"/>
          </a:xfrm>
        </p:spPr>
      </p:pic>
    </p:spTree>
    <p:extLst>
      <p:ext uri="{BB962C8B-B14F-4D97-AF65-F5344CB8AC3E}">
        <p14:creationId xmlns:p14="http://schemas.microsoft.com/office/powerpoint/2010/main" val="2557135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F08A83BC-5C53-BB99-071A-07CEE3E306B7}"/>
              </a:ext>
            </a:extLst>
          </p:cNvPr>
          <p:cNvPicPr>
            <a:picLocks noGrp="1" noChangeAspect="1"/>
          </p:cNvPicPr>
          <p:nvPr>
            <p:ph idx="1"/>
          </p:nvPr>
        </p:nvPicPr>
        <p:blipFill>
          <a:blip r:embed="rId2"/>
          <a:stretch>
            <a:fillRect/>
          </a:stretch>
        </p:blipFill>
        <p:spPr>
          <a:xfrm>
            <a:off x="2023318" y="1248118"/>
            <a:ext cx="7637430" cy="4361764"/>
          </a:xfrm>
        </p:spPr>
      </p:pic>
    </p:spTree>
    <p:extLst>
      <p:ext uri="{BB962C8B-B14F-4D97-AF65-F5344CB8AC3E}">
        <p14:creationId xmlns:p14="http://schemas.microsoft.com/office/powerpoint/2010/main" val="1584075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6" name="Content Placeholder 5">
            <a:extLst>
              <a:ext uri="{FF2B5EF4-FFF2-40B4-BE49-F238E27FC236}">
                <a16:creationId xmlns:a16="http://schemas.microsoft.com/office/drawing/2014/main" id="{49F59D7C-0578-90A8-B5D3-8CA90126FB64}"/>
              </a:ext>
            </a:extLst>
          </p:cNvPr>
          <p:cNvPicPr>
            <a:picLocks noGrp="1" noChangeAspect="1"/>
          </p:cNvPicPr>
          <p:nvPr>
            <p:ph idx="1"/>
          </p:nvPr>
        </p:nvPicPr>
        <p:blipFill>
          <a:blip r:embed="rId2"/>
          <a:stretch>
            <a:fillRect/>
          </a:stretch>
        </p:blipFill>
        <p:spPr>
          <a:xfrm>
            <a:off x="1773686" y="1198691"/>
            <a:ext cx="8002077" cy="4460617"/>
          </a:xfrm>
        </p:spPr>
      </p:pic>
    </p:spTree>
    <p:extLst>
      <p:ext uri="{BB962C8B-B14F-4D97-AF65-F5344CB8AC3E}">
        <p14:creationId xmlns:p14="http://schemas.microsoft.com/office/powerpoint/2010/main" val="3144638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7A1BA005-406F-35DE-048C-BD7F8CD0B8A6}"/>
              </a:ext>
            </a:extLst>
          </p:cNvPr>
          <p:cNvPicPr>
            <a:picLocks noGrp="1" noChangeAspect="1"/>
          </p:cNvPicPr>
          <p:nvPr>
            <p:ph idx="1"/>
          </p:nvPr>
        </p:nvPicPr>
        <p:blipFill>
          <a:blip r:embed="rId2"/>
          <a:stretch>
            <a:fillRect/>
          </a:stretch>
        </p:blipFill>
        <p:spPr>
          <a:xfrm>
            <a:off x="1735300" y="1281155"/>
            <a:ext cx="7919446" cy="4489765"/>
          </a:xfrm>
        </p:spPr>
      </p:pic>
    </p:spTree>
    <p:extLst>
      <p:ext uri="{BB962C8B-B14F-4D97-AF65-F5344CB8AC3E}">
        <p14:creationId xmlns:p14="http://schemas.microsoft.com/office/powerpoint/2010/main" val="3260249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6" name="Content Placeholder 5">
            <a:extLst>
              <a:ext uri="{FF2B5EF4-FFF2-40B4-BE49-F238E27FC236}">
                <a16:creationId xmlns:a16="http://schemas.microsoft.com/office/drawing/2014/main" id="{D59A4B8A-CFC0-A269-ED54-3100172B4CE1}"/>
              </a:ext>
            </a:extLst>
          </p:cNvPr>
          <p:cNvPicPr>
            <a:picLocks noGrp="1" noChangeAspect="1"/>
          </p:cNvPicPr>
          <p:nvPr>
            <p:ph idx="1"/>
          </p:nvPr>
        </p:nvPicPr>
        <p:blipFill>
          <a:blip r:embed="rId2"/>
          <a:stretch>
            <a:fillRect/>
          </a:stretch>
        </p:blipFill>
        <p:spPr>
          <a:xfrm>
            <a:off x="1838130" y="1173977"/>
            <a:ext cx="7631736" cy="4510045"/>
          </a:xfrm>
        </p:spPr>
      </p:pic>
    </p:spTree>
    <p:extLst>
      <p:ext uri="{BB962C8B-B14F-4D97-AF65-F5344CB8AC3E}">
        <p14:creationId xmlns:p14="http://schemas.microsoft.com/office/powerpoint/2010/main" val="958820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B422B5A9-58F5-AE89-3E0E-9D8984303DE9}"/>
              </a:ext>
            </a:extLst>
          </p:cNvPr>
          <p:cNvPicPr>
            <a:picLocks noGrp="1" noChangeAspect="1"/>
          </p:cNvPicPr>
          <p:nvPr>
            <p:ph idx="1"/>
          </p:nvPr>
        </p:nvPicPr>
        <p:blipFill>
          <a:blip r:embed="rId2"/>
          <a:stretch>
            <a:fillRect/>
          </a:stretch>
        </p:blipFill>
        <p:spPr>
          <a:xfrm>
            <a:off x="1134762" y="1071421"/>
            <a:ext cx="2473411" cy="3878309"/>
          </a:xfrm>
        </p:spPr>
      </p:pic>
      <p:pic>
        <p:nvPicPr>
          <p:cNvPr id="9" name="Picture 8">
            <a:extLst>
              <a:ext uri="{FF2B5EF4-FFF2-40B4-BE49-F238E27FC236}">
                <a16:creationId xmlns:a16="http://schemas.microsoft.com/office/drawing/2014/main" id="{82A61100-0219-6055-74BE-704B03B83767}"/>
              </a:ext>
            </a:extLst>
          </p:cNvPr>
          <p:cNvPicPr>
            <a:picLocks noChangeAspect="1"/>
          </p:cNvPicPr>
          <p:nvPr/>
        </p:nvPicPr>
        <p:blipFill>
          <a:blip r:embed="rId3"/>
          <a:stretch>
            <a:fillRect/>
          </a:stretch>
        </p:blipFill>
        <p:spPr>
          <a:xfrm>
            <a:off x="3937686" y="1004595"/>
            <a:ext cx="5982111" cy="2424405"/>
          </a:xfrm>
          <a:prstGeom prst="rect">
            <a:avLst/>
          </a:prstGeom>
        </p:spPr>
      </p:pic>
      <p:sp>
        <p:nvSpPr>
          <p:cNvPr id="11" name="TextBox 10">
            <a:extLst>
              <a:ext uri="{FF2B5EF4-FFF2-40B4-BE49-F238E27FC236}">
                <a16:creationId xmlns:a16="http://schemas.microsoft.com/office/drawing/2014/main" id="{21524006-BB1E-0E44-8B58-EEA62AABCF29}"/>
              </a:ext>
            </a:extLst>
          </p:cNvPr>
          <p:cNvSpPr txBox="1"/>
          <p:nvPr/>
        </p:nvSpPr>
        <p:spPr>
          <a:xfrm>
            <a:off x="444844" y="5268834"/>
            <a:ext cx="11425880" cy="461665"/>
          </a:xfrm>
          <a:prstGeom prst="rect">
            <a:avLst/>
          </a:prstGeom>
          <a:noFill/>
        </p:spPr>
        <p:txBody>
          <a:bodyPr wrap="square">
            <a:spAutoFit/>
          </a:bodyPr>
          <a:lstStyle/>
          <a:p>
            <a:r>
              <a:rPr lang="en-US" sz="2400"/>
              <a:t>https://join.slack.com/t/hitec2024/shared_invite/zt-2nt8u278z-PgyS8xPO8rDexvKdbFtAXQ</a:t>
            </a:r>
          </a:p>
        </p:txBody>
      </p:sp>
    </p:spTree>
    <p:extLst>
      <p:ext uri="{BB962C8B-B14F-4D97-AF65-F5344CB8AC3E}">
        <p14:creationId xmlns:p14="http://schemas.microsoft.com/office/powerpoint/2010/main" val="30638069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Organizing the Workspace</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202724"/>
            <a:ext cx="10515600" cy="4720281"/>
          </a:xfrm>
        </p:spPr>
        <p:txBody>
          <a:bodyPr>
            <a:normAutofit fontScale="92500" lnSpcReduction="20000"/>
          </a:bodyPr>
          <a:lstStyle/>
          <a:p>
            <a:r>
              <a:rPr lang="en-US" sz="3000"/>
              <a:t>Dedicated workspaces for individual courses ("v1")</a:t>
            </a:r>
          </a:p>
          <a:p>
            <a:r>
              <a:rPr lang="en-US" sz="3000"/>
              <a:t>Shared workspace per semester ("v2"), one channel per course e.g.,</a:t>
            </a:r>
          </a:p>
          <a:p>
            <a:pPr marL="461963" indent="0">
              <a:buNone/>
            </a:pPr>
            <a:r>
              <a:rPr lang="en-US" b="1"/>
              <a:t>Summer 2024</a:t>
            </a:r>
          </a:p>
          <a:p>
            <a:pPr marL="914400" indent="0">
              <a:buNone/>
            </a:pPr>
            <a:r>
              <a:rPr lang="en-US"/>
              <a:t># general - all students are members; shared general content</a:t>
            </a:r>
          </a:p>
          <a:p>
            <a:pPr marL="914400" indent="0">
              <a:buNone/>
            </a:pPr>
            <a:r>
              <a:rPr lang="en-US"/>
              <a:t># random - all students are members; "fun" content (memes)</a:t>
            </a:r>
          </a:p>
          <a:p>
            <a:pPr marL="914400" indent="0">
              <a:buNone/>
            </a:pPr>
            <a:r>
              <a:rPr lang="en-US"/>
              <a:t># COP2800C - course-specific channel, restricted membership</a:t>
            </a:r>
          </a:p>
          <a:p>
            <a:pPr marL="914400" indent="0">
              <a:buNone/>
            </a:pPr>
            <a:r>
              <a:rPr lang="en-US"/>
              <a:t># CEN3330C - course-specific channel, restricted membership</a:t>
            </a:r>
          </a:p>
          <a:p>
            <a:pPr marL="914400" indent="0">
              <a:buNone/>
            </a:pPr>
            <a:r>
              <a:rPr lang="en-US"/>
              <a:t># CEN4025C  - course-specific channel, restricted membership</a:t>
            </a:r>
          </a:p>
          <a:p>
            <a:pPr marL="914400" indent="0">
              <a:buNone/>
            </a:pPr>
            <a:r>
              <a:rPr lang="en-US"/>
              <a:t>...</a:t>
            </a:r>
          </a:p>
          <a:p>
            <a:pPr>
              <a:lnSpc>
                <a:spcPct val="120000"/>
              </a:lnSpc>
            </a:pPr>
            <a:r>
              <a:rPr lang="en-US" sz="2600"/>
              <a:t>NOTE: some lower-level courses are excluded from shared workspaces to avoid distractions for first-time college students</a:t>
            </a:r>
          </a:p>
          <a:p>
            <a:endParaRPr lang="en-US"/>
          </a:p>
          <a:p>
            <a:endParaRPr lang="en-US"/>
          </a:p>
        </p:txBody>
      </p:sp>
    </p:spTree>
    <p:extLst>
      <p:ext uri="{BB962C8B-B14F-4D97-AF65-F5344CB8AC3E}">
        <p14:creationId xmlns:p14="http://schemas.microsoft.com/office/powerpoint/2010/main" val="9223389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121508" y="282414"/>
            <a:ext cx="2728784" cy="1908850"/>
          </a:xfrm>
        </p:spPr>
        <p:txBody>
          <a:bodyPr>
            <a:normAutofit/>
          </a:bodyPr>
          <a:lstStyle/>
          <a:p>
            <a:r>
              <a:rPr lang="en-US" sz="3600"/>
              <a:t>Organizing the Workspace</a:t>
            </a:r>
          </a:p>
        </p:txBody>
      </p:sp>
      <p:pic>
        <p:nvPicPr>
          <p:cNvPr id="8" name="Content Placeholder 7">
            <a:extLst>
              <a:ext uri="{FF2B5EF4-FFF2-40B4-BE49-F238E27FC236}">
                <a16:creationId xmlns:a16="http://schemas.microsoft.com/office/drawing/2014/main" id="{B43B069C-2CB3-023E-4318-5D57833B4FFF}"/>
              </a:ext>
            </a:extLst>
          </p:cNvPr>
          <p:cNvPicPr>
            <a:picLocks noGrp="1" noChangeAspect="1"/>
          </p:cNvPicPr>
          <p:nvPr>
            <p:ph idx="1"/>
          </p:nvPr>
        </p:nvPicPr>
        <p:blipFill>
          <a:blip r:embed="rId2"/>
          <a:stretch>
            <a:fillRect/>
          </a:stretch>
        </p:blipFill>
        <p:spPr>
          <a:xfrm>
            <a:off x="2957384" y="214265"/>
            <a:ext cx="8487906" cy="5669280"/>
          </a:xfrm>
        </p:spPr>
      </p:pic>
    </p:spTree>
    <p:extLst>
      <p:ext uri="{BB962C8B-B14F-4D97-AF65-F5344CB8AC3E}">
        <p14:creationId xmlns:p14="http://schemas.microsoft.com/office/powerpoint/2010/main" val="584786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a:t>Where to Find These Slides</a:t>
            </a:r>
          </a:p>
        </p:txBody>
      </p:sp>
      <p:pic>
        <p:nvPicPr>
          <p:cNvPr id="4" name="Content Placeholder 3" descr="A qr code with a white background&#10;&#10;Description automatically generated">
            <a:extLst>
              <a:ext uri="{FF2B5EF4-FFF2-40B4-BE49-F238E27FC236}">
                <a16:creationId xmlns:a16="http://schemas.microsoft.com/office/drawing/2014/main" id="{5A22021A-B96E-9E46-5AAA-B2009C13A70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443417" y="1071421"/>
            <a:ext cx="4670352" cy="4670352"/>
          </a:xfrm>
          <a:prstGeom prst="rect">
            <a:avLst/>
          </a:prstGeom>
        </p:spPr>
      </p:pic>
    </p:spTree>
    <p:extLst>
      <p:ext uri="{BB962C8B-B14F-4D97-AF65-F5344CB8AC3E}">
        <p14:creationId xmlns:p14="http://schemas.microsoft.com/office/powerpoint/2010/main" val="16972068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Administering the Workspace</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499285"/>
            <a:ext cx="10515600" cy="4423719"/>
          </a:xfrm>
        </p:spPr>
        <p:txBody>
          <a:bodyPr>
            <a:normAutofit/>
          </a:bodyPr>
          <a:lstStyle/>
          <a:p>
            <a:r>
              <a:rPr lang="en-US" sz="3200"/>
              <a:t>Instructors are workspace creators w/full admin rights</a:t>
            </a:r>
          </a:p>
          <a:p>
            <a:r>
              <a:rPr lang="en-US" sz="3200"/>
              <a:t>Can delete posts if necessary</a:t>
            </a:r>
            <a:endParaRPr lang="en-US"/>
          </a:p>
          <a:p>
            <a:endParaRPr lang="en-US"/>
          </a:p>
          <a:p>
            <a:endParaRPr lang="en-US"/>
          </a:p>
        </p:txBody>
      </p:sp>
    </p:spTree>
    <p:extLst>
      <p:ext uri="{BB962C8B-B14F-4D97-AF65-F5344CB8AC3E}">
        <p14:creationId xmlns:p14="http://schemas.microsoft.com/office/powerpoint/2010/main" val="18780300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pPr marL="230188" indent="-225425">
              <a:lnSpc>
                <a:spcPct val="115000"/>
              </a:lnSpc>
              <a:spcBef>
                <a:spcPts val="0"/>
              </a:spcBef>
            </a:pPr>
            <a:r>
              <a:rPr lang="en-US" sz="4400"/>
              <a:t>Syllabus (Technology Requirements)</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071421"/>
            <a:ext cx="10515600" cy="4851584"/>
          </a:xfrm>
        </p:spPr>
        <p:txBody>
          <a:bodyPr>
            <a:normAutofit/>
          </a:bodyPr>
          <a:lstStyle/>
          <a:p>
            <a:pPr lvl="1" indent="0">
              <a:lnSpc>
                <a:spcPct val="115000"/>
              </a:lnSpc>
              <a:spcBef>
                <a:spcPts val="0"/>
              </a:spcBef>
              <a:buNone/>
            </a:pPr>
            <a:r>
              <a:rPr lang="en-US" sz="3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Slack</a:t>
            </a:r>
            <a:endParaRPr lang="en-US" sz="32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lvl="1" indent="0">
              <a:spcBef>
                <a:spcPts val="0"/>
              </a:spcBef>
              <a:buNone/>
            </a:pPr>
            <a:r>
              <a:rPr lang="en-US" sz="3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will collaborate using Slack, an industry-standard collaboration tool. Slack is free (disregard their prompting to upgrade to the paid version, we do not use it). Instructions for joining the Slack workspace and course channel will be provided in Canvas. Slack runs on Windows and Mac (</a:t>
            </a:r>
            <a:r>
              <a:rPr lang="en-US" sz="3200" u="sng">
                <a:solidFill>
                  <a:srgbClr val="000000"/>
                </a:solidFill>
                <a:effectLst/>
                <a:latin typeface="Calibri" panose="020F0502020204030204" pitchFamily="34" charset="0"/>
                <a:ea typeface="Calibri" panose="020F0502020204030204" pitchFamily="34" charset="0"/>
                <a:cs typeface="Times New Roman" panose="02020603050405020304" pitchFamily="18" charset="0"/>
                <a:hlinkClick r:id="rId2"/>
              </a:rPr>
              <a:t>https://slack.com/downloads</a:t>
            </a:r>
            <a:r>
              <a:rPr lang="en-US" sz="3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t>
            </a:r>
          </a:p>
          <a:p>
            <a:endParaRPr lang="en-US"/>
          </a:p>
          <a:p>
            <a:endParaRPr lang="en-US"/>
          </a:p>
          <a:p>
            <a:endParaRPr lang="en-US"/>
          </a:p>
        </p:txBody>
      </p:sp>
    </p:spTree>
    <p:extLst>
      <p:ext uri="{BB962C8B-B14F-4D97-AF65-F5344CB8AC3E}">
        <p14:creationId xmlns:p14="http://schemas.microsoft.com/office/powerpoint/2010/main" val="30863384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LMS e.g., Canvas Announcement</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071421"/>
            <a:ext cx="10515600" cy="4851584"/>
          </a:xfrm>
        </p:spPr>
        <p:txBody>
          <a:bodyPr>
            <a:normAutofit fontScale="92500" lnSpcReduction="10000"/>
          </a:bodyPr>
          <a:lstStyle/>
          <a:p>
            <a:pPr marL="457200" indent="0">
              <a:lnSpc>
                <a:spcPct val="120000"/>
              </a:lnSpc>
              <a:spcBef>
                <a:spcPts val="500"/>
              </a:spcBef>
              <a:buNone/>
            </a:pPr>
            <a:r>
              <a:rPr lang="en-US" sz="2000" b="1">
                <a:solidFill>
                  <a:srgbClr val="000000"/>
                </a:solidFill>
              </a:rPr>
              <a:t>Slack </a:t>
            </a:r>
            <a:r>
              <a:rPr lang="en-US" sz="2000" b="1" dirty="0">
                <a:solidFill>
                  <a:srgbClr val="000000"/>
                </a:solidFill>
              </a:rPr>
              <a:t>Workspace Invitation</a:t>
            </a:r>
          </a:p>
          <a:p>
            <a:pPr marL="457200" indent="0">
              <a:lnSpc>
                <a:spcPct val="120000"/>
              </a:lnSpc>
              <a:spcBef>
                <a:spcPts val="500"/>
              </a:spcBef>
              <a:buNone/>
            </a:pPr>
            <a:r>
              <a:rPr lang="en-US" sz="1800" dirty="0">
                <a:solidFill>
                  <a:srgbClr val="000000"/>
                </a:solidFill>
              </a:rPr>
              <a:t>Here is the invite link for our Slack workspace:</a:t>
            </a:r>
          </a:p>
          <a:p>
            <a:pPr marL="457200" indent="0">
              <a:lnSpc>
                <a:spcPct val="120000"/>
              </a:lnSpc>
              <a:spcBef>
                <a:spcPts val="500"/>
              </a:spcBef>
              <a:buNone/>
            </a:pPr>
            <a:r>
              <a:rPr lang="en-US" sz="1800" dirty="0">
                <a:solidFill>
                  <a:srgbClr val="000000"/>
                </a:solidFill>
              </a:rPr>
              <a:t>	https://join.slack.com/t/summer24-workspace/</a:t>
            </a:r>
            <a:r>
              <a:rPr lang="en-US" sz="1800" dirty="0" err="1">
                <a:solidFill>
                  <a:srgbClr val="000000"/>
                </a:solidFill>
              </a:rPr>
              <a:t>shared_invite</a:t>
            </a:r>
            <a:r>
              <a:rPr lang="en-US" sz="1800" dirty="0">
                <a:solidFill>
                  <a:srgbClr val="000000"/>
                </a:solidFill>
              </a:rPr>
              <a:t>/... </a:t>
            </a:r>
          </a:p>
          <a:p>
            <a:pPr marL="914400" lvl="1" indent="0">
              <a:lnSpc>
                <a:spcPct val="120000"/>
              </a:lnSpc>
              <a:buNone/>
            </a:pPr>
            <a:r>
              <a:rPr lang="en-US" sz="1600" dirty="0">
                <a:solidFill>
                  <a:srgbClr val="000000"/>
                </a:solidFill>
              </a:rPr>
              <a:t>You can download Slack for Windows here: https://slack.com/downloads/windows</a:t>
            </a:r>
            <a:br>
              <a:rPr lang="en-US" sz="1600" dirty="0">
                <a:solidFill>
                  <a:srgbClr val="000000"/>
                </a:solidFill>
              </a:rPr>
            </a:br>
            <a:r>
              <a:rPr lang="en-US" sz="1600" dirty="0">
                <a:solidFill>
                  <a:srgbClr val="000000"/>
                </a:solidFill>
              </a:rPr>
              <a:t>You can download Slack for Mac here: https://slack.com/downloads/mac </a:t>
            </a:r>
            <a:br>
              <a:rPr lang="en-US" sz="1600" dirty="0">
                <a:solidFill>
                  <a:srgbClr val="000000"/>
                </a:solidFill>
              </a:rPr>
            </a:br>
            <a:r>
              <a:rPr lang="en-US" sz="1600" dirty="0">
                <a:solidFill>
                  <a:srgbClr val="000000"/>
                </a:solidFill>
              </a:rPr>
              <a:t>There is also a Slack app for iOS and Android devices.</a:t>
            </a:r>
          </a:p>
          <a:p>
            <a:pPr marL="457200" indent="0">
              <a:lnSpc>
                <a:spcPct val="120000"/>
              </a:lnSpc>
              <a:spcBef>
                <a:spcPts val="500"/>
              </a:spcBef>
              <a:buNone/>
            </a:pPr>
            <a:r>
              <a:rPr lang="en-US" sz="1800" dirty="0">
                <a:solidFill>
                  <a:srgbClr val="000000"/>
                </a:solidFill>
              </a:rPr>
              <a:t>If you haven't used Slack before, each workspace contains channels for discussion topics.</a:t>
            </a:r>
          </a:p>
          <a:p>
            <a:pPr marL="914400" indent="-457200">
              <a:lnSpc>
                <a:spcPct val="120000"/>
              </a:lnSpc>
              <a:spcBef>
                <a:spcPts val="500"/>
              </a:spcBef>
            </a:pPr>
            <a:r>
              <a:rPr lang="en-US" sz="1800" dirty="0">
                <a:solidFill>
                  <a:srgbClr val="000000"/>
                </a:solidFill>
              </a:rPr>
              <a:t>The workspace has a dedicated channel for this course: #cop3330c</a:t>
            </a:r>
          </a:p>
          <a:p>
            <a:pPr marL="914400" indent="-457200">
              <a:lnSpc>
                <a:spcPct val="120000"/>
              </a:lnSpc>
              <a:spcBef>
                <a:spcPts val="500"/>
              </a:spcBef>
            </a:pPr>
            <a:r>
              <a:rPr lang="en-US" sz="1800" dirty="0">
                <a:solidFill>
                  <a:srgbClr val="000000"/>
                </a:solidFill>
              </a:rPr>
              <a:t>We also have a #general channel for general IT questions and discussions. This channel is shared among many other courses that are running this semester.</a:t>
            </a:r>
          </a:p>
          <a:p>
            <a:pPr marL="914400" indent="-457200">
              <a:lnSpc>
                <a:spcPct val="120000"/>
              </a:lnSpc>
              <a:spcBef>
                <a:spcPts val="500"/>
              </a:spcBef>
            </a:pPr>
            <a:r>
              <a:rPr lang="en-US" sz="1800" dirty="0">
                <a:solidFill>
                  <a:srgbClr val="000000"/>
                </a:solidFill>
              </a:rPr>
              <a:t>The #random channel is for fun stuff: technology memes, personal/job announcements, etc. that you would like to share with the class.</a:t>
            </a:r>
          </a:p>
          <a:p>
            <a:pPr marL="457200" indent="0">
              <a:lnSpc>
                <a:spcPct val="120000"/>
              </a:lnSpc>
              <a:spcBef>
                <a:spcPts val="500"/>
              </a:spcBef>
              <a:buNone/>
            </a:pPr>
            <a:r>
              <a:rPr lang="en-US" sz="1800" b="1" dirty="0">
                <a:solidFill>
                  <a:srgbClr val="000000"/>
                </a:solidFill>
              </a:rPr>
              <a:t>All Slack posts must remain family-friendly. Be respectful. Do not DM without consent from the recipient. Do not share code solutions for course assignments before the due date, but feel free to share ideas, hints, and algorithms.</a:t>
            </a:r>
          </a:p>
        </p:txBody>
      </p:sp>
    </p:spTree>
    <p:extLst>
      <p:ext uri="{BB962C8B-B14F-4D97-AF65-F5344CB8AC3E}">
        <p14:creationId xmlns:p14="http://schemas.microsoft.com/office/powerpoint/2010/main" val="1786541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176574" y="238281"/>
            <a:ext cx="7568226" cy="672872"/>
          </a:xfrm>
        </p:spPr>
        <p:txBody>
          <a:bodyPr>
            <a:normAutofit fontScale="90000"/>
          </a:bodyPr>
          <a:lstStyle/>
          <a:p>
            <a:r>
              <a:rPr lang="en-US" dirty="0"/>
              <a:t>Student Experience (Kate Araya)</a:t>
            </a:r>
          </a:p>
        </p:txBody>
      </p:sp>
      <p:sp>
        <p:nvSpPr>
          <p:cNvPr id="4" name="Content Placeholder 2">
            <a:extLst>
              <a:ext uri="{FF2B5EF4-FFF2-40B4-BE49-F238E27FC236}">
                <a16:creationId xmlns:a16="http://schemas.microsoft.com/office/drawing/2014/main" id="{A35AB93C-54AE-6295-ABCB-48058A131206}"/>
              </a:ext>
            </a:extLst>
          </p:cNvPr>
          <p:cNvSpPr>
            <a:spLocks noGrp="1"/>
          </p:cNvSpPr>
          <p:nvPr>
            <p:ph idx="1"/>
          </p:nvPr>
        </p:nvSpPr>
        <p:spPr>
          <a:xfrm>
            <a:off x="838200" y="1411739"/>
            <a:ext cx="10515600" cy="1304567"/>
          </a:xfrm>
          <a:ln>
            <a:noFill/>
          </a:ln>
        </p:spPr>
        <p:txBody>
          <a:bodyPr>
            <a:normAutofit/>
          </a:bodyPr>
          <a:lstStyle/>
          <a:p>
            <a:endParaRPr lang="en-US" sz="1800" b="1" kern="0" dirty="0">
              <a:solidFill>
                <a:srgbClr val="1D1C1D"/>
              </a:solidFill>
              <a:latin typeface="Arial" panose="020B0604020202020204" pitchFamily="34" charset="0"/>
              <a:ea typeface="Times New Roman" panose="02020603050405020304" pitchFamily="18" charset="0"/>
            </a:endParaRPr>
          </a:p>
          <a:p>
            <a:pPr marL="0" indent="0">
              <a:buNone/>
            </a:pPr>
            <a:endParaRPr lang="en-US" dirty="0"/>
          </a:p>
        </p:txBody>
      </p:sp>
      <p:sp>
        <p:nvSpPr>
          <p:cNvPr id="5" name="Content Placeholder 2">
            <a:extLst>
              <a:ext uri="{FF2B5EF4-FFF2-40B4-BE49-F238E27FC236}">
                <a16:creationId xmlns:a16="http://schemas.microsoft.com/office/drawing/2014/main" id="{90966C4B-121B-6580-E539-BC3F76FEFE5A}"/>
              </a:ext>
            </a:extLst>
          </p:cNvPr>
          <p:cNvSpPr txBox="1">
            <a:spLocks/>
          </p:cNvSpPr>
          <p:nvPr/>
        </p:nvSpPr>
        <p:spPr>
          <a:xfrm>
            <a:off x="1161607" y="2412912"/>
            <a:ext cx="9868786" cy="3168503"/>
          </a:xfrm>
          <a:prstGeom prst="rect">
            <a:avLst/>
          </a:prstGeom>
          <a:noFill/>
          <a:ln>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400" b="0" u="none" strike="noStrike" kern="1200" cap="none" spc="0" normalizeH="0" baseline="0" noProof="0" dirty="0">
                <a:ln>
                  <a:noFill/>
                </a:ln>
                <a:solidFill>
                  <a:srgbClr val="007598"/>
                </a:solidFill>
                <a:effectLst/>
                <a:uLnTx/>
                <a:uFillTx/>
                <a:latin typeface="Calibri" panose="020F0502020204030204"/>
                <a:ea typeface="+mn-ea"/>
                <a:cs typeface="+mn-cs"/>
              </a:rPr>
              <a:t>While we conducted a survey with a total of eight questions to understand students’ experiences with Slack, our primary focus was on identifying the specific benefits students feel Slack provides. Here are two key questions from the survey:</a:t>
            </a:r>
          </a:p>
          <a:p>
            <a:pPr marL="0" indent="0">
              <a:lnSpc>
                <a:spcPct val="100000"/>
              </a:lnSpc>
              <a:spcBef>
                <a:spcPct val="0"/>
              </a:spcBef>
              <a:buNone/>
            </a:pPr>
            <a:endParaRPr lang="en-US" sz="2400" b="1" dirty="0">
              <a:latin typeface="+mj-lt"/>
              <a:ea typeface="+mj-ea"/>
              <a:cs typeface="+mj-cs"/>
            </a:endParaRPr>
          </a:p>
          <a:p>
            <a:pPr>
              <a:lnSpc>
                <a:spcPct val="150000"/>
              </a:lnSpc>
              <a:spcBef>
                <a:spcPct val="0"/>
              </a:spcBef>
            </a:pPr>
            <a:r>
              <a:rPr lang="en-US" sz="2200" b="1" i="1" dirty="0">
                <a:latin typeface="+mj-lt"/>
                <a:ea typeface="+mj-ea"/>
                <a:cs typeface="+mj-cs"/>
              </a:rPr>
              <a:t>How has your educational experience benefited from using Slack?</a:t>
            </a:r>
          </a:p>
          <a:p>
            <a:pPr>
              <a:lnSpc>
                <a:spcPct val="150000"/>
              </a:lnSpc>
              <a:spcBef>
                <a:spcPct val="0"/>
              </a:spcBef>
            </a:pPr>
            <a:r>
              <a:rPr lang="en-US" sz="2200" b="1" i="1" dirty="0">
                <a:latin typeface="+mj-lt"/>
                <a:ea typeface="+mj-ea"/>
                <a:cs typeface="+mj-cs"/>
              </a:rPr>
              <a:t>Do you feel Slack could continue to be beneficial to you after graduation, perhaps in a professional setting?</a:t>
            </a:r>
          </a:p>
          <a:p>
            <a:pPr marL="0" indent="0">
              <a:lnSpc>
                <a:spcPct val="100000"/>
              </a:lnSpc>
              <a:spcBef>
                <a:spcPct val="0"/>
              </a:spcBef>
              <a:buNone/>
            </a:pPr>
            <a:endParaRPr lang="en-US" sz="2400" dirty="0">
              <a:latin typeface="+mj-lt"/>
              <a:ea typeface="+mj-ea"/>
              <a:cs typeface="+mj-cs"/>
            </a:endParaRPr>
          </a:p>
          <a:p>
            <a:pPr>
              <a:lnSpc>
                <a:spcPct val="100000"/>
              </a:lnSpc>
              <a:spcBef>
                <a:spcPct val="0"/>
              </a:spcBef>
            </a:pPr>
            <a:endParaRPr lang="en-US" sz="2400" dirty="0">
              <a:latin typeface="+mj-lt"/>
              <a:ea typeface="+mj-ea"/>
              <a:cs typeface="+mj-cs"/>
            </a:endParaRPr>
          </a:p>
          <a:p>
            <a:pPr marL="0" indent="0">
              <a:buNone/>
            </a:pPr>
            <a:endParaRPr lang="en-US" sz="1800" b="1" kern="0" dirty="0">
              <a:solidFill>
                <a:srgbClr val="1D1C1D"/>
              </a:solidFill>
              <a:latin typeface="Arial" panose="020B0604020202020204" pitchFamily="34" charset="0"/>
              <a:ea typeface="Times New Roman" panose="02020603050405020304" pitchFamily="18" charset="0"/>
            </a:endParaRPr>
          </a:p>
          <a:p>
            <a:pPr marL="0" indent="0">
              <a:buNone/>
            </a:pPr>
            <a:endParaRPr lang="en-US" dirty="0"/>
          </a:p>
        </p:txBody>
      </p:sp>
      <p:sp>
        <p:nvSpPr>
          <p:cNvPr id="11" name="Title 1">
            <a:extLst>
              <a:ext uri="{FF2B5EF4-FFF2-40B4-BE49-F238E27FC236}">
                <a16:creationId xmlns:a16="http://schemas.microsoft.com/office/drawing/2014/main" id="{929BE7ED-D881-145F-D48F-DCDFF183C2B3}"/>
              </a:ext>
            </a:extLst>
          </p:cNvPr>
          <p:cNvSpPr txBox="1">
            <a:spLocks/>
          </p:cNvSpPr>
          <p:nvPr/>
        </p:nvSpPr>
        <p:spPr>
          <a:xfrm>
            <a:off x="1689323" y="1411739"/>
            <a:ext cx="8813353" cy="414671"/>
          </a:xfrm>
          <a:prstGeom prst="rect">
            <a:avLst/>
          </a:prstGeom>
          <a:gradFill flip="none" rotWithShape="1">
            <a:gsLst>
              <a:gs pos="95000">
                <a:schemeClr val="tx1"/>
              </a:gs>
              <a:gs pos="17000">
                <a:schemeClr val="accent1">
                  <a:lumMod val="45000"/>
                  <a:lumOff val="55000"/>
                </a:schemeClr>
              </a:gs>
              <a:gs pos="79000">
                <a:schemeClr val="accent1">
                  <a:lumMod val="45000"/>
                  <a:lumOff val="55000"/>
                </a:schemeClr>
              </a:gs>
              <a:gs pos="100000">
                <a:schemeClr val="tx1"/>
              </a:gs>
            </a:gsLst>
            <a:lin ang="5400000" scaled="1"/>
            <a:tileRect/>
          </a:gradFill>
          <a:ln>
            <a:noFill/>
          </a:ln>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t>Survey</a:t>
            </a:r>
            <a:r>
              <a:rPr lang="en-US" sz="3600" dirty="0">
                <a:solidFill>
                  <a:schemeClr val="tx2">
                    <a:lumMod val="75000"/>
                    <a:lumOff val="25000"/>
                  </a:schemeClr>
                </a:solidFill>
              </a:rPr>
              <a:t> </a:t>
            </a:r>
            <a:r>
              <a:rPr lang="en-US" sz="3600" dirty="0"/>
              <a:t>Questions</a:t>
            </a:r>
          </a:p>
        </p:txBody>
      </p:sp>
    </p:spTree>
    <p:extLst>
      <p:ext uri="{BB962C8B-B14F-4D97-AF65-F5344CB8AC3E}">
        <p14:creationId xmlns:p14="http://schemas.microsoft.com/office/powerpoint/2010/main" val="10230165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840146-279C-69D8-A841-0DB43D8513C3}"/>
              </a:ext>
            </a:extLst>
          </p:cNvPr>
          <p:cNvSpPr txBox="1"/>
          <p:nvPr/>
        </p:nvSpPr>
        <p:spPr>
          <a:xfrm>
            <a:off x="1122948" y="0"/>
            <a:ext cx="9079832" cy="6269409"/>
          </a:xfrm>
          <a:prstGeom prst="rect">
            <a:avLst/>
          </a:prstGeom>
          <a:noFill/>
        </p:spPr>
        <p:txBody>
          <a:bodyPr wrap="square">
            <a:spAutoFit/>
          </a:bodyPr>
          <a:lstStyle/>
          <a:p>
            <a:endParaRPr lang="en-US" sz="2400" dirty="0">
              <a:latin typeface="Arial" panose="020B0604020202020204" pitchFamily="34" charset="0"/>
              <a:cs typeface="Arial" panose="020B0604020202020204" pitchFamily="34" charset="0"/>
            </a:endParaRPr>
          </a:p>
          <a:p>
            <a:pPr marL="342900" indent="-342900">
              <a:buAutoNum type="arabicParenR"/>
            </a:pPr>
            <a:r>
              <a:rPr lang="en-US" sz="2400" b="1" dirty="0">
                <a:latin typeface="Arial" panose="020B0604020202020204" pitchFamily="34" charset="0"/>
                <a:cs typeface="Arial" panose="020B0604020202020204" pitchFamily="34" charset="0"/>
              </a:rPr>
              <a:t>How did you first hear of Slack?</a:t>
            </a:r>
          </a:p>
          <a:p>
            <a:endParaRPr lang="en-US" sz="800" b="1" dirty="0"/>
          </a:p>
          <a:p>
            <a:pPr marL="800100" lvl="1" indent="-342900">
              <a:lnSpc>
                <a:spcPct val="107000"/>
              </a:lnSpc>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Within the last year</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More than a year ago</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More than 3 years ago.</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highlight>
                  <a:srgbClr val="F8F8F8"/>
                </a:highlight>
                <a:latin typeface="Arial" panose="020B0604020202020204" pitchFamily="34" charset="0"/>
                <a:cs typeface="Times New Roman" panose="02020603050405020304" pitchFamily="18" charset="0"/>
              </a:rPr>
              <a:t>More than 5 years ago.</a:t>
            </a:r>
          </a:p>
          <a:p>
            <a:pPr marL="342900" indent="-342900">
              <a:buAutoNum type="arabicParenR"/>
            </a:pPr>
            <a:endParaRPr lang="en-US" dirty="0"/>
          </a:p>
          <a:p>
            <a:pPr marL="342900" indent="-342900">
              <a:buAutoNum type="arabicParenR"/>
            </a:pPr>
            <a:r>
              <a:rPr lang="en-US" sz="2400" b="1" dirty="0">
                <a:latin typeface="Arial" panose="020B0604020202020204" pitchFamily="34" charset="0"/>
                <a:cs typeface="Arial" panose="020B0604020202020204" pitchFamily="34" charset="0"/>
              </a:rPr>
              <a:t>How did you communicate with your professors and fellow classmates prior to using Slack?</a:t>
            </a:r>
          </a:p>
          <a:p>
            <a:endParaRPr lang="en-US" sz="800" b="1" dirty="0">
              <a:latin typeface="Arial" panose="020B0604020202020204" pitchFamily="34" charset="0"/>
              <a:cs typeface="Arial" panose="020B0604020202020204" pitchFamily="34" charset="0"/>
            </a:endParaRP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1)  School email</a:t>
            </a: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2)  Via Canvas</a:t>
            </a: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3)  Via scheduled meetings with profs</a:t>
            </a: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4)  Social media, personal emails and/ or phone numbers to contact fellow 	classmates</a:t>
            </a: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5)  I have never communicated with professors or fellow students outside 	designated assignments/discussions.</a:t>
            </a:r>
          </a:p>
          <a:p>
            <a:endParaRPr lang="en-US" dirty="0"/>
          </a:p>
          <a:p>
            <a:pPr marL="342900" indent="-342900">
              <a:buAutoNum type="arabicParenR"/>
            </a:pPr>
            <a:endParaRPr lang="en-US" dirty="0"/>
          </a:p>
        </p:txBody>
      </p:sp>
    </p:spTree>
    <p:extLst>
      <p:ext uri="{BB962C8B-B14F-4D97-AF65-F5344CB8AC3E}">
        <p14:creationId xmlns:p14="http://schemas.microsoft.com/office/powerpoint/2010/main" val="35276217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D335F4E-0A6A-D99F-9A75-5C84D81F4F32}"/>
              </a:ext>
            </a:extLst>
          </p:cNvPr>
          <p:cNvSpPr txBox="1"/>
          <p:nvPr/>
        </p:nvSpPr>
        <p:spPr>
          <a:xfrm>
            <a:off x="1395663" y="32752"/>
            <a:ext cx="9368590" cy="1569660"/>
          </a:xfrm>
          <a:prstGeom prst="rect">
            <a:avLst/>
          </a:prstGeom>
          <a:noFill/>
        </p:spPr>
        <p:txBody>
          <a:bodyPr wrap="square">
            <a:spAutoFit/>
          </a:bodyPr>
          <a:lstStyle/>
          <a:p>
            <a:endParaRPr lang="en-US" sz="2400" b="1" dirty="0">
              <a:latin typeface="Arial" panose="020B0604020202020204" pitchFamily="34" charset="0"/>
              <a:cs typeface="Arial" panose="020B0604020202020204" pitchFamily="34" charset="0"/>
            </a:endParaRPr>
          </a:p>
          <a:p>
            <a:pPr marL="457200" indent="-457200">
              <a:buFont typeface="+mj-lt"/>
              <a:buAutoNum type="arabicParenR" startAt="3"/>
            </a:pPr>
            <a:r>
              <a:rPr lang="en-US" sz="2400" b="1" dirty="0">
                <a:latin typeface="Arial" panose="020B0604020202020204" pitchFamily="34" charset="0"/>
                <a:cs typeface="Arial" panose="020B0604020202020204" pitchFamily="34" charset="0"/>
              </a:rPr>
              <a:t>How has your educational experience benefited from using Slack?</a:t>
            </a:r>
          </a:p>
          <a:p>
            <a:r>
              <a:rPr lang="en-US" sz="2400" b="1" dirty="0">
                <a:latin typeface="Arial" panose="020B0604020202020204" pitchFamily="34" charset="0"/>
                <a:cs typeface="Arial" panose="020B0604020202020204" pitchFamily="34" charset="0"/>
              </a:rPr>
              <a:t>	(Please select all that apply from the following):</a:t>
            </a:r>
          </a:p>
        </p:txBody>
      </p:sp>
      <p:sp>
        <p:nvSpPr>
          <p:cNvPr id="6" name="TextBox 5">
            <a:extLst>
              <a:ext uri="{FF2B5EF4-FFF2-40B4-BE49-F238E27FC236}">
                <a16:creationId xmlns:a16="http://schemas.microsoft.com/office/drawing/2014/main" id="{34A753BA-47DA-7D55-38EE-D0517F574EEA}"/>
              </a:ext>
            </a:extLst>
          </p:cNvPr>
          <p:cNvSpPr txBox="1"/>
          <p:nvPr/>
        </p:nvSpPr>
        <p:spPr>
          <a:xfrm>
            <a:off x="5983705" y="1802050"/>
            <a:ext cx="5277853" cy="1501117"/>
          </a:xfrm>
          <a:prstGeom prst="rect">
            <a:avLst/>
          </a:prstGeom>
          <a:noFill/>
        </p:spPr>
        <p:txBody>
          <a:bodyPr wrap="square" rtlCol="0">
            <a:spAutoFit/>
          </a:bodyPr>
          <a:lstStyle/>
          <a:p>
            <a:pPr marL="457200" marR="0" indent="-457200">
              <a:lnSpc>
                <a:spcPct val="107000"/>
              </a:lnSpc>
              <a:spcBef>
                <a:spcPts val="0"/>
              </a:spcBef>
              <a:spcAft>
                <a:spcPts val="300"/>
              </a:spcAft>
              <a:buFont typeface="+mj-lt"/>
              <a:buAutoNum type="arabicParenR" startAt="6"/>
            </a:pPr>
            <a:r>
              <a:rPr lang="en-US" sz="2000" kern="0" dirty="0">
                <a:highlight>
                  <a:srgbClr val="F8F8F8"/>
                </a:highlight>
                <a:latin typeface="Arial" panose="020B0604020202020204" pitchFamily="34" charset="0"/>
                <a:cs typeface="Times New Roman" panose="02020603050405020304" pitchFamily="18" charset="0"/>
              </a:rPr>
              <a:t>timely responses to questions</a:t>
            </a:r>
          </a:p>
          <a:p>
            <a:pPr marL="457200" marR="0" indent="-457200">
              <a:lnSpc>
                <a:spcPct val="107000"/>
              </a:lnSpc>
              <a:spcBef>
                <a:spcPts val="0"/>
              </a:spcBef>
              <a:spcAft>
                <a:spcPts val="300"/>
              </a:spcAft>
              <a:buFont typeface="+mj-lt"/>
              <a:buAutoNum type="arabicParenR" startAt="6"/>
            </a:pPr>
            <a:r>
              <a:rPr lang="en-US" sz="2000" kern="0" dirty="0">
                <a:highlight>
                  <a:srgbClr val="F8F8F8"/>
                </a:highlight>
                <a:latin typeface="Arial" panose="020B0604020202020204" pitchFamily="34" charset="0"/>
                <a:cs typeface="Times New Roman" panose="02020603050405020304" pitchFamily="18" charset="0"/>
              </a:rPr>
              <a:t>feeling of community</a:t>
            </a:r>
          </a:p>
          <a:p>
            <a:pPr marL="457200" marR="0" indent="-457200">
              <a:lnSpc>
                <a:spcPct val="107000"/>
              </a:lnSpc>
              <a:spcBef>
                <a:spcPts val="0"/>
              </a:spcBef>
              <a:spcAft>
                <a:spcPts val="300"/>
              </a:spcAft>
              <a:buFont typeface="+mj-lt"/>
              <a:buAutoNum type="arabicParenR" startAt="6"/>
            </a:pPr>
            <a:r>
              <a:rPr lang="en-US" sz="2000" kern="0" dirty="0">
                <a:highlight>
                  <a:srgbClr val="F8F8F8"/>
                </a:highlight>
                <a:latin typeface="Arial" panose="020B0604020202020204" pitchFamily="34" charset="0"/>
                <a:cs typeface="Times New Roman" panose="02020603050405020304" pitchFamily="18" charset="0"/>
              </a:rPr>
              <a:t>other: ________</a:t>
            </a:r>
          </a:p>
          <a:p>
            <a:pPr marL="457200" marR="0" indent="-457200">
              <a:lnSpc>
                <a:spcPct val="107000"/>
              </a:lnSpc>
              <a:spcBef>
                <a:spcPts val="0"/>
              </a:spcBef>
              <a:spcAft>
                <a:spcPts val="300"/>
              </a:spcAft>
              <a:buFont typeface="+mj-lt"/>
              <a:buAutoNum type="arabicParenR" startAt="6"/>
            </a:pPr>
            <a:r>
              <a:rPr lang="en-US" sz="2000" kern="0" dirty="0">
                <a:highlight>
                  <a:srgbClr val="F8F8F8"/>
                </a:highlight>
                <a:latin typeface="Arial" panose="020B0604020202020204" pitchFamily="34" charset="0"/>
                <a:cs typeface="Times New Roman" panose="02020603050405020304" pitchFamily="18" charset="0"/>
              </a:rPr>
              <a:t>no perceived benefits</a:t>
            </a:r>
          </a:p>
        </p:txBody>
      </p:sp>
      <p:sp>
        <p:nvSpPr>
          <p:cNvPr id="8" name="TextBox 7">
            <a:extLst>
              <a:ext uri="{FF2B5EF4-FFF2-40B4-BE49-F238E27FC236}">
                <a16:creationId xmlns:a16="http://schemas.microsoft.com/office/drawing/2014/main" id="{AECD7060-A6BC-7EE2-96BA-3D048EE44F83}"/>
              </a:ext>
            </a:extLst>
          </p:cNvPr>
          <p:cNvSpPr txBox="1"/>
          <p:nvPr/>
        </p:nvSpPr>
        <p:spPr>
          <a:xfrm>
            <a:off x="2374234" y="1802050"/>
            <a:ext cx="3400926" cy="3630930"/>
          </a:xfrm>
          <a:prstGeom prst="rect">
            <a:avLst/>
          </a:prstGeom>
          <a:noFill/>
        </p:spPr>
        <p:txBody>
          <a:bodyPr wrap="square">
            <a:spAutoFit/>
          </a:bodyPr>
          <a:lstStyle/>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Productivity		</a:t>
            </a:r>
          </a:p>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communication</a:t>
            </a:r>
            <a:r>
              <a:rPr lang="en-US" sz="2000" kern="0" dirty="0">
                <a:solidFill>
                  <a:srgbClr val="1D1C1D"/>
                </a:solidFill>
                <a:highlight>
                  <a:srgbClr val="F8F8F8"/>
                </a:highlight>
                <a:latin typeface="Arial" panose="020B0604020202020204" pitchFamily="34" charset="0"/>
                <a:cs typeface="Times New Roman" panose="02020603050405020304" pitchFamily="18" charset="0"/>
              </a:rPr>
              <a:t> </a:t>
            </a:r>
            <a:r>
              <a:rPr lang="en-US" sz="2000" kern="0" dirty="0">
                <a:highlight>
                  <a:srgbClr val="F8F8F8"/>
                </a:highlight>
                <a:latin typeface="Arial" panose="020B0604020202020204" pitchFamily="34" charset="0"/>
                <a:cs typeface="Times New Roman" panose="02020603050405020304" pitchFamily="18" charset="0"/>
              </a:rPr>
              <a:t>skills</a:t>
            </a:r>
          </a:p>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Collaborating</a:t>
            </a:r>
          </a:p>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assignment</a:t>
            </a:r>
            <a:r>
              <a:rPr lang="en-US" sz="2000" kern="0" dirty="0">
                <a:solidFill>
                  <a:srgbClr val="1D1C1D"/>
                </a:solidFill>
                <a:highlight>
                  <a:srgbClr val="F8F8F8"/>
                </a:highlight>
                <a:latin typeface="Arial" panose="020B0604020202020204" pitchFamily="34" charset="0"/>
                <a:cs typeface="Times New Roman" panose="02020603050405020304" pitchFamily="18" charset="0"/>
              </a:rPr>
              <a:t> </a:t>
            </a:r>
            <a:r>
              <a:rPr lang="en-US" sz="2000" kern="0" dirty="0">
                <a:highlight>
                  <a:srgbClr val="F8F8F8"/>
                </a:highlight>
                <a:latin typeface="Arial" panose="020B0604020202020204" pitchFamily="34" charset="0"/>
                <a:cs typeface="Times New Roman" panose="02020603050405020304" pitchFamily="18" charset="0"/>
              </a:rPr>
              <a:t>experience</a:t>
            </a:r>
          </a:p>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soft-skills</a:t>
            </a:r>
          </a:p>
          <a:p>
            <a:pPr marR="0">
              <a:lnSpc>
                <a:spcPct val="107000"/>
              </a:lnSpc>
              <a:spcBef>
                <a:spcPts val="0"/>
              </a:spcBef>
              <a:spcAft>
                <a:spcPts val="300"/>
              </a:spcAft>
            </a:pPr>
            <a:r>
              <a:rPr lang="en-US" sz="2000" kern="0" dirty="0">
                <a:solidFill>
                  <a:srgbClr val="1D1C1D"/>
                </a:solidFill>
                <a:highlight>
                  <a:srgbClr val="F8F8F8"/>
                </a:highlight>
                <a:latin typeface="Arial" panose="020B0604020202020204" pitchFamily="34" charset="0"/>
                <a:cs typeface="Times New Roman" panose="02020603050405020304" pitchFamily="18" charset="0"/>
              </a:rPr>
              <a:t>								</a:t>
            </a:r>
          </a:p>
          <a:p>
            <a:pPr marR="0">
              <a:lnSpc>
                <a:spcPct val="107000"/>
              </a:lnSpc>
              <a:spcBef>
                <a:spcPts val="0"/>
              </a:spcBef>
              <a:spcAft>
                <a:spcPts val="300"/>
              </a:spcAft>
            </a:pPr>
            <a:endParaRPr lang="en-US" sz="2000" kern="0" dirty="0">
              <a:solidFill>
                <a:srgbClr val="1D1C1D"/>
              </a:solidFill>
              <a:highlight>
                <a:srgbClr val="F8F8F8"/>
              </a:highlight>
              <a:latin typeface="Arial" panose="020B0604020202020204" pitchFamily="34" charset="0"/>
              <a:cs typeface="Times New Roman" panose="02020603050405020304" pitchFamily="18" charset="0"/>
            </a:endParaRPr>
          </a:p>
          <a:p>
            <a:pPr marR="0">
              <a:lnSpc>
                <a:spcPct val="107000"/>
              </a:lnSpc>
              <a:spcBef>
                <a:spcPts val="0"/>
              </a:spcBef>
              <a:spcAft>
                <a:spcPts val="300"/>
              </a:spcAft>
            </a:pPr>
            <a:r>
              <a:rPr lang="en-US" sz="2000" kern="0" dirty="0">
                <a:solidFill>
                  <a:srgbClr val="1D1C1D"/>
                </a:solidFill>
                <a:highlight>
                  <a:srgbClr val="F8F8F8"/>
                </a:highlight>
                <a:latin typeface="Arial" panose="020B0604020202020204" pitchFamily="34" charset="0"/>
                <a:cs typeface="Times New Roman" panose="02020603050405020304" pitchFamily="18" charset="0"/>
              </a:rPr>
              <a:t>		</a:t>
            </a:r>
          </a:p>
        </p:txBody>
      </p:sp>
      <p:sp>
        <p:nvSpPr>
          <p:cNvPr id="15" name="TextBox 14">
            <a:extLst>
              <a:ext uri="{FF2B5EF4-FFF2-40B4-BE49-F238E27FC236}">
                <a16:creationId xmlns:a16="http://schemas.microsoft.com/office/drawing/2014/main" id="{706C253D-859A-7B58-6007-E0D37716169F}"/>
              </a:ext>
            </a:extLst>
          </p:cNvPr>
          <p:cNvSpPr txBox="1"/>
          <p:nvPr/>
        </p:nvSpPr>
        <p:spPr>
          <a:xfrm>
            <a:off x="1395665" y="3970625"/>
            <a:ext cx="8758989" cy="203132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4) How quickly were you able to learn how to use Slack?</a:t>
            </a:r>
          </a:p>
          <a:p>
            <a:r>
              <a:rPr lang="en-US" sz="2400" b="1" dirty="0">
                <a:latin typeface="Arial" panose="020B0604020202020204" pitchFamily="34" charset="0"/>
                <a:cs typeface="Arial" panose="020B0604020202020204" pitchFamily="34" charset="0"/>
              </a:rPr>
              <a:t> </a:t>
            </a:r>
            <a:endParaRPr lang="en-US" sz="800" b="1" dirty="0">
              <a:latin typeface="Arial" panose="020B0604020202020204" pitchFamily="34" charset="0"/>
              <a:cs typeface="Arial" panose="020B0604020202020204" pitchFamily="34" charset="0"/>
            </a:endParaRPr>
          </a:p>
          <a:p>
            <a:r>
              <a:rPr lang="en-US" sz="2000" kern="0" dirty="0">
                <a:highlight>
                  <a:srgbClr val="F8F8F8"/>
                </a:highlight>
                <a:latin typeface="Arial" panose="020B0604020202020204" pitchFamily="34" charset="0"/>
                <a:cs typeface="Times New Roman" panose="02020603050405020304" pitchFamily="18" charset="0"/>
              </a:rPr>
              <a:t>       	 1)    Within a day</a:t>
            </a:r>
          </a:p>
          <a:p>
            <a:r>
              <a:rPr lang="en-US" sz="2000" kern="0" dirty="0">
                <a:highlight>
                  <a:srgbClr val="F8F8F8"/>
                </a:highlight>
                <a:latin typeface="Arial" panose="020B0604020202020204" pitchFamily="34" charset="0"/>
                <a:cs typeface="Times New Roman" panose="02020603050405020304" pitchFamily="18" charset="0"/>
              </a:rPr>
              <a:t>              2)    Took me a while to get a hang of it</a:t>
            </a:r>
          </a:p>
          <a:p>
            <a:r>
              <a:rPr lang="en-US" sz="2000" kern="0" dirty="0">
                <a:highlight>
                  <a:srgbClr val="F8F8F8"/>
                </a:highlight>
                <a:latin typeface="Arial" panose="020B0604020202020204" pitchFamily="34" charset="0"/>
                <a:cs typeface="Times New Roman" panose="02020603050405020304" pitchFamily="18" charset="0"/>
              </a:rPr>
              <a:t>              3)    Still trying to figure it out</a:t>
            </a:r>
          </a:p>
          <a:p>
            <a:endParaRPr lang="en-US" dirty="0"/>
          </a:p>
        </p:txBody>
      </p:sp>
    </p:spTree>
    <p:extLst>
      <p:ext uri="{BB962C8B-B14F-4D97-AF65-F5344CB8AC3E}">
        <p14:creationId xmlns:p14="http://schemas.microsoft.com/office/powerpoint/2010/main" val="2202081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61A3D9-72DC-5232-231F-C6F1BA57C316}"/>
              </a:ext>
            </a:extLst>
          </p:cNvPr>
          <p:cNvSpPr txBox="1"/>
          <p:nvPr/>
        </p:nvSpPr>
        <p:spPr>
          <a:xfrm>
            <a:off x="1074821" y="288758"/>
            <a:ext cx="9480884" cy="467629"/>
          </a:xfrm>
          <a:prstGeom prst="rect">
            <a:avLst/>
          </a:prstGeom>
          <a:noFill/>
        </p:spPr>
        <p:txBody>
          <a:bodyPr wrap="square">
            <a:spAutoFit/>
          </a:bodyPr>
          <a:lstStyle/>
          <a:p>
            <a:pPr marL="0" marR="0">
              <a:lnSpc>
                <a:spcPct val="107000"/>
              </a:lnSpc>
              <a:spcBef>
                <a:spcPts val="0"/>
              </a:spcBef>
              <a:spcAft>
                <a:spcPts val="0"/>
              </a:spcAft>
            </a:pPr>
            <a:r>
              <a:rPr lang="en-US" sz="24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5) </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What elements of Slack are the most/least important to you?</a:t>
            </a:r>
            <a:endParaRPr lang="en-US" sz="24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DFDEC31-4904-02DE-E551-AE5C5970D7AF}"/>
              </a:ext>
            </a:extLst>
          </p:cNvPr>
          <p:cNvSpPr txBox="1"/>
          <p:nvPr/>
        </p:nvSpPr>
        <p:spPr>
          <a:xfrm>
            <a:off x="1074819" y="964795"/>
            <a:ext cx="10459453" cy="862800"/>
          </a:xfrm>
          <a:prstGeom prst="rect">
            <a:avLst/>
          </a:prstGeom>
          <a:noFill/>
        </p:spPr>
        <p:txBody>
          <a:bodyPr wrap="square">
            <a:spAutoFit/>
          </a:bodyPr>
          <a:lstStyle/>
          <a:p>
            <a:pPr marL="0" marR="0">
              <a:lnSpc>
                <a:spcPct val="107000"/>
              </a:lnSpc>
              <a:spcBef>
                <a:spcPts val="0"/>
              </a:spcBef>
              <a:spcAft>
                <a:spcPts val="0"/>
              </a:spcAft>
            </a:pPr>
            <a:r>
              <a:rPr lang="en-US" sz="24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6) </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What, if anything, </a:t>
            </a:r>
            <a:r>
              <a:rPr lang="en-US" sz="2400" b="1" strike="sngStrike"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is</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 has been the most frustrating part about </a:t>
            </a:r>
          </a:p>
          <a:p>
            <a:pPr marL="0" marR="0">
              <a:lnSpc>
                <a:spcPct val="107000"/>
              </a:lnSpc>
              <a:spcBef>
                <a:spcPts val="0"/>
              </a:spcBef>
              <a:spcAft>
                <a:spcPts val="0"/>
              </a:spcAft>
            </a:pP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     using Slack?</a:t>
            </a:r>
            <a:endParaRPr lang="en-US" sz="24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1DFF4FCA-A41D-DA2F-2813-A150870248C3}"/>
              </a:ext>
            </a:extLst>
          </p:cNvPr>
          <p:cNvSpPr txBox="1"/>
          <p:nvPr/>
        </p:nvSpPr>
        <p:spPr>
          <a:xfrm>
            <a:off x="1106898" y="2105385"/>
            <a:ext cx="9480883" cy="862800"/>
          </a:xfrm>
          <a:prstGeom prst="rect">
            <a:avLst/>
          </a:prstGeom>
          <a:noFill/>
        </p:spPr>
        <p:txBody>
          <a:bodyPr wrap="square">
            <a:spAutoFit/>
          </a:bodyPr>
          <a:lstStyle/>
          <a:p>
            <a:pPr marL="0" marR="0">
              <a:lnSpc>
                <a:spcPct val="107000"/>
              </a:lnSpc>
              <a:spcBef>
                <a:spcPts val="0"/>
              </a:spcBef>
              <a:spcAft>
                <a:spcPts val="0"/>
              </a:spcAft>
            </a:pPr>
            <a:r>
              <a:rPr lang="en-US" sz="24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7) </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Did you find the navigation menu intuitive and easy to 	understand?</a:t>
            </a:r>
            <a:endParaRPr lang="en-US" sz="24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8A98714F-4F46-58A0-7FD2-3F72AC8A3C4B}"/>
              </a:ext>
            </a:extLst>
          </p:cNvPr>
          <p:cNvSpPr txBox="1"/>
          <p:nvPr/>
        </p:nvSpPr>
        <p:spPr>
          <a:xfrm>
            <a:off x="1395663" y="3036446"/>
            <a:ext cx="6096000" cy="1063689"/>
          </a:xfrm>
          <a:prstGeom prst="rect">
            <a:avLst/>
          </a:prstGeom>
          <a:noFill/>
        </p:spPr>
        <p:txBody>
          <a:bodyPr wrap="square">
            <a:spAutoFit/>
          </a:bodyPr>
          <a:lstStyle/>
          <a:p>
            <a:pPr marL="457200" marR="0" lvl="0" indent="-457200">
              <a:lnSpc>
                <a:spcPct val="107000"/>
              </a:lnSpc>
              <a:spcBef>
                <a:spcPts val="0"/>
              </a:spcBef>
              <a:spcAft>
                <a:spcPts val="0"/>
              </a:spcAft>
              <a:buFont typeface="+mj-lt"/>
              <a:buAutoNum type="arabicParenR"/>
              <a:tabLst>
                <a:tab pos="457200" algn="l"/>
              </a:tabLst>
            </a:pPr>
            <a:r>
              <a:rPr lang="en-US" sz="2000" kern="0" dirty="0">
                <a:highlight>
                  <a:srgbClr val="F8F8F8"/>
                </a:highlight>
                <a:latin typeface="Arial" panose="020B0604020202020204" pitchFamily="34" charset="0"/>
                <a:cs typeface="Times New Roman" panose="02020603050405020304" pitchFamily="18" charset="0"/>
              </a:rPr>
              <a:t>Yes</a:t>
            </a:r>
          </a:p>
          <a:p>
            <a:pPr marL="457200" marR="0" lvl="0" indent="-457200">
              <a:lnSpc>
                <a:spcPct val="107000"/>
              </a:lnSpc>
              <a:spcBef>
                <a:spcPts val="0"/>
              </a:spcBef>
              <a:spcAft>
                <a:spcPts val="0"/>
              </a:spcAft>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No</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457200" marR="0" lvl="0" indent="-457200">
              <a:lnSpc>
                <a:spcPct val="107000"/>
              </a:lnSpc>
              <a:spcBef>
                <a:spcPts val="0"/>
              </a:spcBef>
              <a:spcAft>
                <a:spcPts val="0"/>
              </a:spcAft>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Could be easier</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118273F-ADFB-3BF8-CF45-256D68BC9CD5}"/>
              </a:ext>
            </a:extLst>
          </p:cNvPr>
          <p:cNvSpPr txBox="1"/>
          <p:nvPr/>
        </p:nvSpPr>
        <p:spPr>
          <a:xfrm>
            <a:off x="1074818" y="4168396"/>
            <a:ext cx="10876550" cy="1957715"/>
          </a:xfrm>
          <a:prstGeom prst="rect">
            <a:avLst/>
          </a:prstGeom>
          <a:noFill/>
        </p:spPr>
        <p:txBody>
          <a:bodyPr wrap="square">
            <a:spAutoFit/>
          </a:bodyPr>
          <a:lstStyle/>
          <a:p>
            <a:pPr marL="0" marR="0">
              <a:lnSpc>
                <a:spcPct val="107000"/>
              </a:lnSpc>
              <a:spcBef>
                <a:spcPts val="0"/>
              </a:spcBef>
              <a:spcAft>
                <a:spcPts val="0"/>
              </a:spcAft>
            </a:pPr>
            <a:r>
              <a:rPr lang="en-US" sz="24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8) </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Do you feel Slack could continue to be beneficial to you </a:t>
            </a:r>
            <a:r>
              <a:rPr lang="en-US" sz="2400" b="1" kern="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after    	graduation</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 perhaps in a professional setting?</a:t>
            </a:r>
          </a:p>
          <a:p>
            <a:pPr marL="0" marR="0">
              <a:lnSpc>
                <a:spcPct val="107000"/>
              </a:lnSpc>
              <a:spcBef>
                <a:spcPts val="0"/>
              </a:spcBef>
              <a:spcAft>
                <a:spcPts val="0"/>
              </a:spcAft>
            </a:pPr>
            <a:endParaRPr lang="en-US" sz="8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endParaRPr lang="en-US" sz="2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highlight>
                  <a:srgbClr val="F8F8F8"/>
                </a:highlight>
                <a:latin typeface="Arial" panose="020B0604020202020204" pitchFamily="34" charset="0"/>
                <a:cs typeface="Times New Roman" panose="02020603050405020304" pitchFamily="18" charset="0"/>
              </a:rPr>
              <a:t>Yes		3)   </a:t>
            </a: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I already use it in my profession </a:t>
            </a:r>
            <a:endParaRPr lang="en-US" sz="2000" kern="0" dirty="0">
              <a:highlight>
                <a:srgbClr val="F8F8F8"/>
              </a:highlight>
              <a:latin typeface="Arial" panose="020B0604020202020204" pitchFamily="34" charset="0"/>
              <a:ea typeface="Times New Roman" panose="02020603050405020304" pitchFamily="18"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No</a:t>
            </a:r>
            <a:r>
              <a:rPr lang="en-US" kern="0" dirty="0">
                <a:solidFill>
                  <a:srgbClr val="1D1C1D"/>
                </a:solidFill>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		</a:t>
            </a:r>
            <a:endParaRPr lang="en-US" sz="16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32129481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hart 11">
            <a:extLst>
              <a:ext uri="{FF2B5EF4-FFF2-40B4-BE49-F238E27FC236}">
                <a16:creationId xmlns:a16="http://schemas.microsoft.com/office/drawing/2014/main" id="{B3837A63-1854-9078-3FA2-05567BD34B82}"/>
              </a:ext>
            </a:extLst>
          </p:cNvPr>
          <p:cNvGraphicFramePr>
            <a:graphicFrameLocks/>
          </p:cNvGraphicFramePr>
          <p:nvPr>
            <p:extLst>
              <p:ext uri="{D42A27DB-BD31-4B8C-83A1-F6EECF244321}">
                <p14:modId xmlns:p14="http://schemas.microsoft.com/office/powerpoint/2010/main" val="2650405625"/>
              </p:ext>
            </p:extLst>
          </p:nvPr>
        </p:nvGraphicFramePr>
        <p:xfrm>
          <a:off x="223736" y="622569"/>
          <a:ext cx="11556460" cy="431908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110089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180AD3A-5A89-B9DB-E16B-C481A20532CD}"/>
              </a:ext>
            </a:extLst>
          </p:cNvPr>
          <p:cNvSpPr txBox="1"/>
          <p:nvPr/>
        </p:nvSpPr>
        <p:spPr>
          <a:xfrm>
            <a:off x="842081" y="405460"/>
            <a:ext cx="10376034" cy="5291257"/>
          </a:xfrm>
          <a:prstGeom prst="rect">
            <a:avLst/>
          </a:prstGeom>
          <a:noFill/>
        </p:spPr>
        <p:txBody>
          <a:bodyPr wrap="square">
            <a:spAutoFit/>
          </a:bodyPr>
          <a:lstStyle/>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8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More than half of the respondents found Slack beneficial across various value data points</a:t>
            </a:r>
            <a:r>
              <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 </a:t>
            </a:r>
            <a:endParaRPr lang="en-US" sz="28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Notably</a:t>
            </a:r>
            <a:r>
              <a:rPr kumimoji="0" lang="en-US" sz="28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 the lowest added benefit identified was “Assistance with Assignments,” is subjective and could be interesting to explore further through a query comparing “Ask” versus “Response</a:t>
            </a:r>
            <a:r>
              <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 </a:t>
            </a: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lang="en-US" sz="280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Regarding </a:t>
            </a:r>
            <a:r>
              <a:rPr kumimoji="0" lang="en-US" sz="28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Collaboration, it might be valuable to conduct a more focused query to assess a student’s Slack presence, comfort in asking for help, and comfort in </a:t>
            </a:r>
            <a:r>
              <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responding.</a:t>
            </a:r>
            <a:endParaRPr kumimoji="0" lang="en-US" sz="2800" b="0" i="0" u="none" strike="noStrike" kern="1200" cap="none" spc="0" normalizeH="0" baseline="0" noProof="0" dirty="0">
              <a:ln>
                <a:noFill/>
              </a:ln>
              <a:solidFill>
                <a:srgbClr val="007598">
                  <a:lumMod val="50000"/>
                </a:srgbClr>
              </a:solidFill>
              <a:effectLst/>
              <a:uLnTx/>
              <a:uFillTx/>
              <a:latin typeface="Times New Roman" panose="02020603050405020304" pitchFamily="18" charset="0"/>
              <a:ea typeface="Times New Roman" panose="02020603050405020304" pitchFamily="18" charset="0"/>
              <a:cs typeface="+mn-cs"/>
            </a:endParaRPr>
          </a:p>
          <a:p>
            <a:pPr marL="628650" marR="0" lvl="0" indent="-171450" algn="l" defTabSz="914400" rtl="0" eaLnBrk="1" fontAlgn="auto" latinLnBrk="0" hangingPunct="1">
              <a:lnSpc>
                <a:spcPct val="107000"/>
              </a:lnSpc>
              <a:spcBef>
                <a:spcPts val="0"/>
              </a:spcBef>
              <a:spcAft>
                <a:spcPts val="0"/>
              </a:spcAft>
              <a:buClrTx/>
              <a:buSzTx/>
              <a:buFont typeface="Wingdings" panose="05000000000000000000" pitchFamily="2" charset="2"/>
              <a:buChar char="v"/>
              <a:tabLst/>
              <a:defRPr/>
            </a:pPr>
            <a:endParaRPr kumimoji="0" lang="en-US" sz="1100" b="0" i="0" u="none" strike="noStrike" kern="100" cap="none" spc="0" normalizeH="0" baseline="0" noProof="0" dirty="0">
              <a:ln>
                <a:noFill/>
              </a:ln>
              <a:solidFill>
                <a:prstClr val="black"/>
              </a:solidFill>
              <a:effectLst/>
              <a:uLnTx/>
              <a:uFillTx/>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20652158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180AD3A-5A89-B9DB-E16B-C481A20532CD}"/>
              </a:ext>
            </a:extLst>
          </p:cNvPr>
          <p:cNvSpPr txBox="1"/>
          <p:nvPr/>
        </p:nvSpPr>
        <p:spPr>
          <a:xfrm>
            <a:off x="669085" y="380746"/>
            <a:ext cx="10376034" cy="5657126"/>
          </a:xfrm>
          <a:prstGeom prst="rect">
            <a:avLst/>
          </a:prstGeom>
          <a:noFill/>
        </p:spPr>
        <p:txBody>
          <a:bodyPr wrap="square">
            <a:spAutoFit/>
          </a:bodyPr>
          <a:lstStyle/>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6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rPr>
              <a:t>Focusing on soft skills, our survey revealed that three out of ten students did not perceive soft skills as an added benefit of using Slack</a:t>
            </a:r>
            <a:r>
              <a:rPr kumimoji="0" lang="en-US" sz="26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rPr>
              <a:t>. </a:t>
            </a:r>
            <a:endParaRPr lang="en-US" sz="26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10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endParaRPr>
          </a:p>
          <a:p>
            <a:pPr marL="742950" indent="-285750">
              <a:lnSpc>
                <a:spcPct val="106000"/>
              </a:lnSpc>
              <a:buFont typeface="Wingdings" panose="05000000000000000000" pitchFamily="2" charset="2"/>
              <a:buChar char="v"/>
              <a:defRPr/>
            </a:pPr>
            <a:r>
              <a:rPr lang="en-US" sz="2600">
                <a:solidFill>
                  <a:srgbClr val="007598">
                    <a:lumMod val="50000"/>
                  </a:srgbClr>
                </a:solidFill>
                <a:latin typeface="Aptos" panose="020B0004020202020204" pitchFamily="34" charset="0"/>
              </a:rPr>
              <a:t>This </a:t>
            </a:r>
            <a:r>
              <a:rPr lang="en-US" sz="2600" dirty="0">
                <a:solidFill>
                  <a:srgbClr val="007598">
                    <a:lumMod val="50000"/>
                  </a:srgbClr>
                </a:solidFill>
                <a:latin typeface="Aptos" panose="020B0004020202020204" pitchFamily="34" charset="0"/>
              </a:rPr>
              <a:t>is an intriguing response, as many students without professional work experience may not fully understand the term “soft skills” or recognize their importance for career growth</a:t>
            </a:r>
            <a:r>
              <a:rPr lang="en-US" sz="2600">
                <a:solidFill>
                  <a:srgbClr val="007598">
                    <a:lumMod val="50000"/>
                  </a:srgbClr>
                </a:solidFill>
                <a:latin typeface="Aptos" panose="020B0004020202020204" pitchFamily="34" charset="0"/>
              </a:rPr>
              <a:t>. </a:t>
            </a:r>
            <a:endParaRPr lang="en-US" sz="2600" dirty="0">
              <a:solidFill>
                <a:srgbClr val="007598">
                  <a:lumMod val="50000"/>
                </a:srgbClr>
              </a:solidFill>
              <a:latin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lang="en-US" sz="1000">
              <a:solidFill>
                <a:srgbClr val="007598">
                  <a:lumMod val="50000"/>
                </a:srgbClr>
              </a:solidFill>
              <a:latin typeface="Aptos" panose="020B0004020202020204" pitchFamily="34" charset="0"/>
            </a:endParaRPr>
          </a:p>
          <a:p>
            <a:pPr marL="742950" marR="0" lvl="0" indent="-285750" fontAlgn="auto">
              <a:lnSpc>
                <a:spcPct val="106000"/>
              </a:lnSpc>
              <a:spcBef>
                <a:spcPts val="0"/>
              </a:spcBef>
              <a:spcAft>
                <a:spcPts val="0"/>
              </a:spcAft>
              <a:buClrTx/>
              <a:buSzTx/>
              <a:buFont typeface="Wingdings" panose="05000000000000000000" pitchFamily="2" charset="2"/>
              <a:buChar char="v"/>
              <a:tabLst/>
              <a:defRPr/>
            </a:pPr>
            <a:r>
              <a:rPr lang="en-US" sz="2600">
                <a:solidFill>
                  <a:srgbClr val="007598">
                    <a:lumMod val="50000"/>
                  </a:srgbClr>
                </a:solidFill>
                <a:latin typeface="Aptos" panose="020B0004020202020204" pitchFamily="34" charset="0"/>
              </a:rPr>
              <a:t>By </a:t>
            </a:r>
            <a:r>
              <a:rPr lang="en-US" sz="2600" dirty="0">
                <a:solidFill>
                  <a:srgbClr val="007598">
                    <a:lumMod val="50000"/>
                  </a:srgbClr>
                </a:solidFill>
                <a:latin typeface="Aptos" panose="020B0004020202020204" pitchFamily="34" charset="0"/>
              </a:rPr>
              <a:t>adhering to social and school constructs and codes of conduct, students are practicing these skills daily</a:t>
            </a:r>
            <a:r>
              <a:rPr lang="en-US" sz="2600">
                <a:solidFill>
                  <a:srgbClr val="007598">
                    <a:lumMod val="50000"/>
                  </a:srgbClr>
                </a:solidFill>
                <a:latin typeface="Aptos" panose="020B0004020202020204" pitchFamily="34" charset="0"/>
              </a:rPr>
              <a:t>. </a:t>
            </a:r>
            <a:endParaRPr lang="en-US" sz="2600" dirty="0">
              <a:solidFill>
                <a:srgbClr val="007598">
                  <a:lumMod val="50000"/>
                </a:srgbClr>
              </a:solidFill>
              <a:latin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lang="en-US" sz="1000">
              <a:solidFill>
                <a:srgbClr val="007598">
                  <a:lumMod val="50000"/>
                </a:srgbClr>
              </a:solidFill>
              <a:latin typeface="Aptos" panose="020B0004020202020204" pitchFamily="34" charset="0"/>
            </a:endParaRPr>
          </a:p>
          <a:p>
            <a:pPr marL="742950" indent="-285750">
              <a:lnSpc>
                <a:spcPct val="106000"/>
              </a:lnSpc>
              <a:buFont typeface="Wingdings" panose="05000000000000000000" pitchFamily="2" charset="2"/>
              <a:buChar char="v"/>
              <a:defRPr/>
            </a:pPr>
            <a:r>
              <a:rPr lang="en-US" sz="2600">
                <a:solidFill>
                  <a:srgbClr val="007598">
                    <a:lumMod val="50000"/>
                  </a:srgbClr>
                </a:solidFill>
                <a:latin typeface="Aptos" panose="020B0004020202020204" pitchFamily="34" charset="0"/>
              </a:rPr>
              <a:t>As </a:t>
            </a:r>
            <a:r>
              <a:rPr lang="en-US" sz="2600" dirty="0">
                <a:solidFill>
                  <a:srgbClr val="007598">
                    <a:lumMod val="50000"/>
                  </a:srgbClr>
                </a:solidFill>
                <a:latin typeface="Aptos" panose="020B0004020202020204" pitchFamily="34" charset="0"/>
              </a:rPr>
              <a:t>we progress in our careers, often without direct communication, hiring managers are increasingly focusing on the soft skills of potential candidates, which could significantly impact their </a:t>
            </a:r>
            <a:r>
              <a:rPr lang="en-US" sz="2600">
                <a:solidFill>
                  <a:srgbClr val="007598">
                    <a:lumMod val="50000"/>
                  </a:srgbClr>
                </a:solidFill>
                <a:latin typeface="Aptos" panose="020B0004020202020204" pitchFamily="34" charset="0"/>
              </a:rPr>
              <a:t>employability.</a:t>
            </a:r>
            <a:endParaRPr lang="en-US" sz="2600" dirty="0">
              <a:solidFill>
                <a:srgbClr val="007598">
                  <a:lumMod val="50000"/>
                </a:srgbClr>
              </a:solidFill>
              <a:latin typeface="Aptos" panose="020B0004020202020204" pitchFamily="34" charset="0"/>
            </a:endParaRPr>
          </a:p>
        </p:txBody>
      </p:sp>
    </p:spTree>
    <p:extLst>
      <p:ext uri="{BB962C8B-B14F-4D97-AF65-F5344CB8AC3E}">
        <p14:creationId xmlns:p14="http://schemas.microsoft.com/office/powerpoint/2010/main" val="19477543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a:t>Why Slack</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145059"/>
            <a:ext cx="10515600" cy="4777946"/>
          </a:xfrm>
        </p:spPr>
        <p:txBody>
          <a:bodyPr>
            <a:normAutofit lnSpcReduction="10000"/>
          </a:bodyPr>
          <a:lstStyle/>
          <a:p>
            <a:r>
              <a:rPr lang="en-US" sz="2800"/>
              <a:t>Gartner: "Social Software in the Workplace"</a:t>
            </a:r>
            <a:r>
              <a:rPr lang="en-US"/>
              <a:t> </a:t>
            </a:r>
            <a:r>
              <a:rPr lang="en-US" sz="2000"/>
              <a:t>https://www.gartner.com/reviews/market/workplace-social-software </a:t>
            </a:r>
            <a:endParaRPr lang="en-US"/>
          </a:p>
          <a:p>
            <a:pPr lvl="1"/>
            <a:r>
              <a:rPr lang="en-US"/>
              <a:t>Positives: "Slack - Superior Messaging Platform"</a:t>
            </a:r>
          </a:p>
          <a:p>
            <a:pPr lvl="1"/>
            <a:r>
              <a:rPr lang="en-US"/>
              <a:t>Negatives: "A mix between efficient communication and interface overload"</a:t>
            </a:r>
          </a:p>
          <a:p>
            <a:r>
              <a:rPr lang="en-US" sz="2800"/>
              <a:t>Top Slack Alternatives</a:t>
            </a:r>
          </a:p>
          <a:p>
            <a:pPr lvl="1"/>
            <a:r>
              <a:rPr lang="en-US"/>
              <a:t>Office 365 (Microsoft Teams, SharePoint)</a:t>
            </a:r>
          </a:p>
          <a:p>
            <a:pPr lvl="1"/>
            <a:r>
              <a:rPr lang="en-US"/>
              <a:t>Adobe Acrobat (Document Cloud)</a:t>
            </a:r>
          </a:p>
          <a:p>
            <a:pPr lvl="1"/>
            <a:r>
              <a:rPr lang="en-US"/>
              <a:t>Google Workspace</a:t>
            </a:r>
          </a:p>
          <a:p>
            <a:pPr lvl="1"/>
            <a:r>
              <a:rPr lang="en-US"/>
              <a:t>WebEx</a:t>
            </a:r>
          </a:p>
          <a:p>
            <a:r>
              <a:rPr lang="en-US"/>
              <a:t>"Non-business" alternatives</a:t>
            </a:r>
          </a:p>
          <a:p>
            <a:pPr lvl="1"/>
            <a:r>
              <a:rPr lang="en-US"/>
              <a:t>Discord</a:t>
            </a:r>
          </a:p>
          <a:p>
            <a:pPr lvl="1"/>
            <a:r>
              <a:rPr lang="en-US"/>
              <a:t>Reddit</a:t>
            </a:r>
          </a:p>
        </p:txBody>
      </p:sp>
    </p:spTree>
    <p:extLst>
      <p:ext uri="{BB962C8B-B14F-4D97-AF65-F5344CB8AC3E}">
        <p14:creationId xmlns:p14="http://schemas.microsoft.com/office/powerpoint/2010/main" val="37051078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983452-CAC3-73FE-DDF8-9317DBC12AFA}"/>
              </a:ext>
            </a:extLst>
          </p:cNvPr>
          <p:cNvSpPr txBox="1"/>
          <p:nvPr/>
        </p:nvSpPr>
        <p:spPr>
          <a:xfrm>
            <a:off x="619327" y="351422"/>
            <a:ext cx="10953346" cy="5657126"/>
          </a:xfrm>
          <a:prstGeom prst="rect">
            <a:avLst/>
          </a:prstGeom>
          <a:noFill/>
        </p:spPr>
        <p:txBody>
          <a:bodyPr wrap="square">
            <a:spAutoFit/>
          </a:bodyPr>
          <a:lstStyle/>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6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This brings us to why Slack can be essential for students</a:t>
            </a:r>
            <a:r>
              <a:rPr kumimoji="0" lang="en-US" sz="26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 </a:t>
            </a:r>
            <a:endParaRPr lang="en-US" sz="26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10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endParaRPr>
          </a:p>
          <a:p>
            <a:pPr marL="742950" indent="-285750">
              <a:lnSpc>
                <a:spcPct val="106000"/>
              </a:lnSpc>
              <a:buFont typeface="Wingdings" panose="05000000000000000000" pitchFamily="2" charset="2"/>
              <a:buChar char="v"/>
              <a:defRPr/>
            </a:pPr>
            <a:r>
              <a:rPr lang="en-US" sz="2600">
                <a:solidFill>
                  <a:srgbClr val="007598">
                    <a:lumMod val="50000"/>
                  </a:srgbClr>
                </a:solidFill>
                <a:latin typeface="Aptos" panose="020B0004020202020204" pitchFamily="34" charset="0"/>
              </a:rPr>
              <a:t>Team-building </a:t>
            </a:r>
            <a:r>
              <a:rPr lang="en-US" sz="2600" dirty="0">
                <a:solidFill>
                  <a:srgbClr val="007598">
                    <a:lumMod val="50000"/>
                  </a:srgbClr>
                </a:solidFill>
                <a:latin typeface="Aptos" panose="020B0004020202020204" pitchFamily="34" charset="0"/>
              </a:rPr>
              <a:t>and collaboration, practicing professionalism, properly asking technical questions, or overcoming obstacles and seeking guidance are all skills that will be valuable in our careers post-graduation</a:t>
            </a:r>
            <a:r>
              <a:rPr lang="en-US" sz="2600">
                <a:solidFill>
                  <a:srgbClr val="007598">
                    <a:lumMod val="50000"/>
                  </a:srgbClr>
                </a:solidFill>
                <a:latin typeface="Aptos" panose="020B0004020202020204" pitchFamily="34" charset="0"/>
              </a:rPr>
              <a:t>. </a:t>
            </a:r>
            <a:endParaRPr lang="en-US" sz="2600" dirty="0">
              <a:solidFill>
                <a:srgbClr val="007598">
                  <a:lumMod val="50000"/>
                </a:srgbClr>
              </a:solidFill>
              <a:latin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10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endParaRPr>
          </a:p>
          <a:p>
            <a:pPr marL="742950" indent="-285750">
              <a:lnSpc>
                <a:spcPct val="106000"/>
              </a:lnSpc>
              <a:buFont typeface="Wingdings" panose="05000000000000000000" pitchFamily="2" charset="2"/>
              <a:buChar char="v"/>
              <a:defRPr/>
            </a:pPr>
            <a:r>
              <a:rPr lang="en-US" sz="2600">
                <a:solidFill>
                  <a:srgbClr val="007598">
                    <a:lumMod val="50000"/>
                  </a:srgbClr>
                </a:solidFill>
                <a:latin typeface="Aptos" panose="020B0004020202020204" pitchFamily="34" charset="0"/>
              </a:rPr>
              <a:t>While </a:t>
            </a:r>
            <a:r>
              <a:rPr lang="en-US" sz="2600" dirty="0">
                <a:solidFill>
                  <a:srgbClr val="007598">
                    <a:lumMod val="50000"/>
                  </a:srgbClr>
                </a:solidFill>
                <a:latin typeface="Aptos" panose="020B0004020202020204" pitchFamily="34" charset="0"/>
              </a:rPr>
              <a:t>we and many professionals in our field may be geographically dispersed, gaining a sense of community through collaboration on various projects helps mitigate the sense of isolation often experienced by technology professionals</a:t>
            </a:r>
            <a:r>
              <a:rPr lang="en-US" sz="2600">
                <a:solidFill>
                  <a:srgbClr val="007598">
                    <a:lumMod val="50000"/>
                  </a:srgbClr>
                </a:solidFill>
                <a:latin typeface="Aptos" panose="020B0004020202020204" pitchFamily="34" charset="0"/>
              </a:rPr>
              <a:t>. </a:t>
            </a:r>
            <a:endParaRPr lang="en-US" sz="2600" dirty="0">
              <a:solidFill>
                <a:srgbClr val="007598">
                  <a:lumMod val="50000"/>
                </a:srgbClr>
              </a:solidFill>
              <a:latin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10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endParaRPr>
          </a:p>
          <a:p>
            <a:pPr marL="742950" indent="-285750">
              <a:lnSpc>
                <a:spcPct val="106000"/>
              </a:lnSpc>
              <a:buFont typeface="Wingdings" panose="05000000000000000000" pitchFamily="2" charset="2"/>
              <a:buChar char="v"/>
              <a:defRPr/>
            </a:pPr>
            <a:r>
              <a:rPr lang="en-US" sz="2600">
                <a:solidFill>
                  <a:srgbClr val="007598">
                    <a:lumMod val="50000"/>
                  </a:srgbClr>
                </a:solidFill>
                <a:latin typeface="Aptos" panose="020B0004020202020204" pitchFamily="34" charset="0"/>
              </a:rPr>
              <a:t>With </a:t>
            </a:r>
            <a:r>
              <a:rPr lang="en-US" sz="2600" dirty="0">
                <a:solidFill>
                  <a:srgbClr val="007598">
                    <a:lumMod val="50000"/>
                  </a:srgbClr>
                </a:solidFill>
                <a:latin typeface="Aptos" panose="020B0004020202020204" pitchFamily="34" charset="0"/>
              </a:rPr>
              <a:t>a tool like Slack in education, we can develop more experienced students with better communication and productivity skills, leading to improved data and technology outcomes.</a:t>
            </a:r>
          </a:p>
        </p:txBody>
      </p:sp>
    </p:spTree>
    <p:extLst>
      <p:ext uri="{BB962C8B-B14F-4D97-AF65-F5344CB8AC3E}">
        <p14:creationId xmlns:p14="http://schemas.microsoft.com/office/powerpoint/2010/main" val="18502045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a:t>Instructor Perspective (Pamela Brauda)</a:t>
            </a:r>
            <a:endParaRPr lang="en-US" dirty="0"/>
          </a:p>
        </p:txBody>
      </p:sp>
      <p:pic>
        <p:nvPicPr>
          <p:cNvPr id="7" name="Content Placeholder 6">
            <a:extLst>
              <a:ext uri="{FF2B5EF4-FFF2-40B4-BE49-F238E27FC236}">
                <a16:creationId xmlns:a16="http://schemas.microsoft.com/office/drawing/2014/main" id="{4ECB618A-3578-7DC3-279F-6ABE56113B27}"/>
              </a:ext>
            </a:extLst>
          </p:cNvPr>
          <p:cNvPicPr>
            <a:picLocks noGrp="1" noChangeAspect="1"/>
          </p:cNvPicPr>
          <p:nvPr>
            <p:ph idx="1"/>
          </p:nvPr>
        </p:nvPicPr>
        <p:blipFill>
          <a:blip r:embed="rId2"/>
          <a:stretch>
            <a:fillRect/>
          </a:stretch>
        </p:blipFill>
        <p:spPr>
          <a:xfrm>
            <a:off x="1003961" y="1741792"/>
            <a:ext cx="10184073" cy="3836312"/>
          </a:xfrm>
        </p:spPr>
      </p:pic>
      <p:sp>
        <p:nvSpPr>
          <p:cNvPr id="11" name="Content Placeholder 2">
            <a:extLst>
              <a:ext uri="{FF2B5EF4-FFF2-40B4-BE49-F238E27FC236}">
                <a16:creationId xmlns:a16="http://schemas.microsoft.com/office/drawing/2014/main" id="{1DCF6CB8-214F-97A2-9371-16E3EB9E8687}"/>
              </a:ext>
            </a:extLst>
          </p:cNvPr>
          <p:cNvSpPr txBox="1">
            <a:spLocks/>
          </p:cNvSpPr>
          <p:nvPr/>
        </p:nvSpPr>
        <p:spPr>
          <a:xfrm>
            <a:off x="838198" y="963038"/>
            <a:ext cx="10515600" cy="46150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Students get to share great advice and endorsements across classes</a:t>
            </a:r>
          </a:p>
        </p:txBody>
      </p:sp>
    </p:spTree>
    <p:extLst>
      <p:ext uri="{BB962C8B-B14F-4D97-AF65-F5344CB8AC3E}">
        <p14:creationId xmlns:p14="http://schemas.microsoft.com/office/powerpoint/2010/main" val="19767034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dirty="0"/>
              <a:t>Instructor Perspective</a:t>
            </a:r>
          </a:p>
        </p:txBody>
      </p:sp>
      <p:sp>
        <p:nvSpPr>
          <p:cNvPr id="3" name="Content Placeholder 2">
            <a:extLst>
              <a:ext uri="{FF2B5EF4-FFF2-40B4-BE49-F238E27FC236}">
                <a16:creationId xmlns:a16="http://schemas.microsoft.com/office/drawing/2014/main" id="{54958E6B-80CF-AF18-A033-74047074A1B0}"/>
              </a:ext>
            </a:extLst>
          </p:cNvPr>
          <p:cNvSpPr>
            <a:spLocks noGrp="1"/>
          </p:cNvSpPr>
          <p:nvPr>
            <p:ph idx="1"/>
          </p:nvPr>
        </p:nvSpPr>
        <p:spPr>
          <a:xfrm>
            <a:off x="838198" y="963038"/>
            <a:ext cx="10515600" cy="3786303"/>
          </a:xfrm>
        </p:spPr>
        <p:txBody>
          <a:bodyPr/>
          <a:lstStyle/>
          <a:p>
            <a:r>
              <a:rPr lang="en-US" dirty="0"/>
              <a:t>Students give and get information about school from each other</a:t>
            </a:r>
          </a:p>
          <a:p>
            <a:endParaRPr lang="en-US" dirty="0"/>
          </a:p>
        </p:txBody>
      </p:sp>
      <p:pic>
        <p:nvPicPr>
          <p:cNvPr id="10" name="Picture 9">
            <a:extLst>
              <a:ext uri="{FF2B5EF4-FFF2-40B4-BE49-F238E27FC236}">
                <a16:creationId xmlns:a16="http://schemas.microsoft.com/office/drawing/2014/main" id="{A41DDE51-D489-2156-1334-FC85918E50B7}"/>
              </a:ext>
            </a:extLst>
          </p:cNvPr>
          <p:cNvPicPr>
            <a:picLocks noChangeAspect="1"/>
          </p:cNvPicPr>
          <p:nvPr/>
        </p:nvPicPr>
        <p:blipFill>
          <a:blip r:embed="rId2"/>
          <a:stretch>
            <a:fillRect/>
          </a:stretch>
        </p:blipFill>
        <p:spPr>
          <a:xfrm>
            <a:off x="1178378" y="1416512"/>
            <a:ext cx="8106156" cy="4478450"/>
          </a:xfrm>
          <a:prstGeom prst="rect">
            <a:avLst/>
          </a:prstGeom>
        </p:spPr>
      </p:pic>
    </p:spTree>
    <p:extLst>
      <p:ext uri="{BB962C8B-B14F-4D97-AF65-F5344CB8AC3E}">
        <p14:creationId xmlns:p14="http://schemas.microsoft.com/office/powerpoint/2010/main" val="33808847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dirty="0"/>
              <a:t>Instructor Perspective</a:t>
            </a:r>
          </a:p>
        </p:txBody>
      </p:sp>
      <p:sp>
        <p:nvSpPr>
          <p:cNvPr id="3" name="Content Placeholder 2">
            <a:extLst>
              <a:ext uri="{FF2B5EF4-FFF2-40B4-BE49-F238E27FC236}">
                <a16:creationId xmlns:a16="http://schemas.microsoft.com/office/drawing/2014/main" id="{54958E6B-80CF-AF18-A033-74047074A1B0}"/>
              </a:ext>
            </a:extLst>
          </p:cNvPr>
          <p:cNvSpPr>
            <a:spLocks noGrp="1"/>
          </p:cNvSpPr>
          <p:nvPr>
            <p:ph idx="1"/>
          </p:nvPr>
        </p:nvSpPr>
        <p:spPr>
          <a:xfrm>
            <a:off x="838198" y="963038"/>
            <a:ext cx="10515600" cy="4330322"/>
          </a:xfrm>
        </p:spPr>
        <p:txBody>
          <a:bodyPr/>
          <a:lstStyle/>
          <a:p>
            <a:r>
              <a:rPr lang="en-US" dirty="0"/>
              <a:t>Students who join a class channel can see feedback and assistance for other student's questions – screenshots are easy to paste.</a:t>
            </a:r>
          </a:p>
          <a:p>
            <a:endParaRPr lang="en-US" dirty="0"/>
          </a:p>
          <a:p>
            <a:endParaRPr lang="en-US" dirty="0"/>
          </a:p>
        </p:txBody>
      </p:sp>
      <p:pic>
        <p:nvPicPr>
          <p:cNvPr id="7" name="Picture 6">
            <a:extLst>
              <a:ext uri="{FF2B5EF4-FFF2-40B4-BE49-F238E27FC236}">
                <a16:creationId xmlns:a16="http://schemas.microsoft.com/office/drawing/2014/main" id="{0CA1DA8B-CB75-CDDD-4B07-97BF2823AC87}"/>
              </a:ext>
            </a:extLst>
          </p:cNvPr>
          <p:cNvPicPr>
            <a:picLocks noChangeAspect="1"/>
          </p:cNvPicPr>
          <p:nvPr/>
        </p:nvPicPr>
        <p:blipFill>
          <a:blip r:embed="rId3"/>
          <a:stretch>
            <a:fillRect/>
          </a:stretch>
        </p:blipFill>
        <p:spPr>
          <a:xfrm>
            <a:off x="1075251" y="1926628"/>
            <a:ext cx="10278547" cy="4023360"/>
          </a:xfrm>
          <a:prstGeom prst="rect">
            <a:avLst/>
          </a:prstGeom>
        </p:spPr>
      </p:pic>
    </p:spTree>
    <p:extLst>
      <p:ext uri="{BB962C8B-B14F-4D97-AF65-F5344CB8AC3E}">
        <p14:creationId xmlns:p14="http://schemas.microsoft.com/office/powerpoint/2010/main" val="30841615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dirty="0"/>
              <a:t>Instructor Perspective</a:t>
            </a:r>
          </a:p>
        </p:txBody>
      </p:sp>
      <p:sp>
        <p:nvSpPr>
          <p:cNvPr id="3" name="Content Placeholder 2">
            <a:extLst>
              <a:ext uri="{FF2B5EF4-FFF2-40B4-BE49-F238E27FC236}">
                <a16:creationId xmlns:a16="http://schemas.microsoft.com/office/drawing/2014/main" id="{54958E6B-80CF-AF18-A033-74047074A1B0}"/>
              </a:ext>
            </a:extLst>
          </p:cNvPr>
          <p:cNvSpPr>
            <a:spLocks noGrp="1"/>
          </p:cNvSpPr>
          <p:nvPr>
            <p:ph idx="1"/>
          </p:nvPr>
        </p:nvSpPr>
        <p:spPr>
          <a:xfrm>
            <a:off x="838198" y="963038"/>
            <a:ext cx="10515600" cy="4330322"/>
          </a:xfrm>
        </p:spPr>
        <p:txBody>
          <a:bodyPr/>
          <a:lstStyle/>
          <a:p>
            <a:r>
              <a:rPr lang="en-US" sz="3200" dirty="0"/>
              <a:t>Slack is easier to use on a mobile phone or tablet</a:t>
            </a:r>
          </a:p>
          <a:p>
            <a:pPr lvl="1"/>
            <a:r>
              <a:rPr lang="en-US" sz="2800" dirty="0"/>
              <a:t>Lower authentication thresholds</a:t>
            </a:r>
          </a:p>
          <a:p>
            <a:pPr lvl="1"/>
            <a:r>
              <a:rPr lang="en-US" sz="2800" dirty="0"/>
              <a:t>Easier to add attachments, photos, screenshots</a:t>
            </a:r>
          </a:p>
          <a:p>
            <a:pPr lvl="1"/>
            <a:r>
              <a:rPr lang="en-US" sz="2800" dirty="0"/>
              <a:t>Lightweight feeling compared with traditional email, less formal</a:t>
            </a:r>
          </a:p>
          <a:p>
            <a:r>
              <a:rPr lang="en-US" sz="3200" dirty="0"/>
              <a:t>Students see how professionals communicate in a work setting</a:t>
            </a:r>
          </a:p>
          <a:p>
            <a:r>
              <a:rPr lang="en-US" sz="3200" dirty="0"/>
              <a:t>It feels good to get feedback from others, even if it's </a:t>
            </a:r>
            <a:r>
              <a:rPr lang="en-US" sz="3200"/>
              <a:t>just a </a:t>
            </a:r>
            <a:r>
              <a:rPr lang="en-US" sz="3200" b="1">
                <a:sym typeface="Wingdings" panose="05000000000000000000" pitchFamily="2" charset="2"/>
              </a:rPr>
              <a:t></a:t>
            </a:r>
            <a:r>
              <a:rPr lang="en-US" sz="3200">
                <a:sym typeface="Wingdings" panose="05000000000000000000" pitchFamily="2" charset="2"/>
              </a:rPr>
              <a:t> or </a:t>
            </a:r>
            <a:r>
              <a:rPr lang="en-US" sz="3200" b="1">
                <a:sym typeface="Wingdings" panose="05000000000000000000" pitchFamily="2" charset="2"/>
              </a:rPr>
              <a:t></a:t>
            </a:r>
            <a:endParaRPr lang="en-US" sz="3200" b="1" dirty="0"/>
          </a:p>
          <a:p>
            <a:endParaRPr lang="en-US" dirty="0"/>
          </a:p>
          <a:p>
            <a:endParaRPr lang="en-US" dirty="0"/>
          </a:p>
        </p:txBody>
      </p:sp>
    </p:spTree>
    <p:extLst>
      <p:ext uri="{BB962C8B-B14F-4D97-AF65-F5344CB8AC3E}">
        <p14:creationId xmlns:p14="http://schemas.microsoft.com/office/powerpoint/2010/main" val="5960956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dirty="0"/>
              <a:t>Instructor Perspective</a:t>
            </a:r>
          </a:p>
        </p:txBody>
      </p:sp>
      <p:sp>
        <p:nvSpPr>
          <p:cNvPr id="3" name="Content Placeholder 2">
            <a:extLst>
              <a:ext uri="{FF2B5EF4-FFF2-40B4-BE49-F238E27FC236}">
                <a16:creationId xmlns:a16="http://schemas.microsoft.com/office/drawing/2014/main" id="{54958E6B-80CF-AF18-A033-74047074A1B0}"/>
              </a:ext>
            </a:extLst>
          </p:cNvPr>
          <p:cNvSpPr>
            <a:spLocks noGrp="1"/>
          </p:cNvSpPr>
          <p:nvPr>
            <p:ph idx="1"/>
          </p:nvPr>
        </p:nvSpPr>
        <p:spPr>
          <a:xfrm>
            <a:off x="838198" y="963038"/>
            <a:ext cx="10515600" cy="3786303"/>
          </a:xfrm>
        </p:spPr>
        <p:txBody>
          <a:bodyPr/>
          <a:lstStyle/>
          <a:p>
            <a:r>
              <a:rPr lang="en-US" sz="3200" dirty="0"/>
              <a:t>Students encourage and support each other during difficult times</a:t>
            </a:r>
          </a:p>
          <a:p>
            <a:endParaRPr lang="en-US" dirty="0"/>
          </a:p>
        </p:txBody>
      </p:sp>
    </p:spTree>
    <p:extLst>
      <p:ext uri="{BB962C8B-B14F-4D97-AF65-F5344CB8AC3E}">
        <p14:creationId xmlns:p14="http://schemas.microsoft.com/office/powerpoint/2010/main" val="13429533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Student Experience (Steven Gsell)</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307939"/>
            <a:ext cx="10515600" cy="4615066"/>
          </a:xfrm>
        </p:spPr>
        <p:txBody>
          <a:bodyPr>
            <a:normAutofit lnSpcReduction="10000"/>
          </a:bodyPr>
          <a:lstStyle/>
          <a:p>
            <a:r>
              <a:rPr lang="en-US" sz="3200" dirty="0"/>
              <a:t>Yes, it sounds just like the animal!</a:t>
            </a:r>
          </a:p>
          <a:p>
            <a:pPr marL="0" indent="0">
              <a:buNone/>
            </a:pPr>
            <a:r>
              <a:rPr lang="en-US" sz="400" dirty="0"/>
              <a:t>  </a:t>
            </a:r>
          </a:p>
          <a:p>
            <a:r>
              <a:rPr lang="en-US" sz="3200" dirty="0"/>
              <a:t>Current FSCJ student pursuing B.A.S in Computer Information Systems</a:t>
            </a:r>
          </a:p>
          <a:p>
            <a:pPr marL="0" indent="0">
              <a:buNone/>
            </a:pPr>
            <a:r>
              <a:rPr lang="en-US" sz="400" dirty="0"/>
              <a:t> </a:t>
            </a:r>
            <a:r>
              <a:rPr lang="en-US" sz="700" dirty="0"/>
              <a:t>	</a:t>
            </a:r>
          </a:p>
          <a:p>
            <a:r>
              <a:rPr lang="en-US" sz="3200" dirty="0"/>
              <a:t>Focus on software development</a:t>
            </a:r>
          </a:p>
          <a:p>
            <a:pPr marL="0" indent="0">
              <a:buNone/>
            </a:pPr>
            <a:r>
              <a:rPr lang="en-US" sz="400" dirty="0"/>
              <a:t> </a:t>
            </a:r>
          </a:p>
          <a:p>
            <a:r>
              <a:rPr lang="en-US" sz="3200" dirty="0"/>
              <a:t>Been using Slack in multiple classes throughout education at FSCJ</a:t>
            </a:r>
          </a:p>
          <a:p>
            <a:pPr marL="0" indent="0">
              <a:buNone/>
            </a:pPr>
            <a:r>
              <a:rPr lang="en-US" sz="400" dirty="0"/>
              <a:t> </a:t>
            </a:r>
          </a:p>
          <a:p>
            <a:r>
              <a:rPr lang="en-US" sz="3200" dirty="0"/>
              <a:t>Observed how Slack can add cohesion of communication in groups</a:t>
            </a:r>
          </a:p>
        </p:txBody>
      </p:sp>
    </p:spTree>
    <p:extLst>
      <p:ext uri="{BB962C8B-B14F-4D97-AF65-F5344CB8AC3E}">
        <p14:creationId xmlns:p14="http://schemas.microsoft.com/office/powerpoint/2010/main" val="31843351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312034" y="290652"/>
            <a:ext cx="11041766" cy="780769"/>
          </a:xfrm>
        </p:spPr>
        <p:txBody>
          <a:bodyPr/>
          <a:lstStyle/>
          <a:p>
            <a:r>
              <a:rPr lang="en-US" dirty="0"/>
              <a:t>Allows for Group Problem Solving</a:t>
            </a:r>
          </a:p>
        </p:txBody>
      </p:sp>
      <p:pic>
        <p:nvPicPr>
          <p:cNvPr id="5" name="Content Placeholder 4">
            <a:extLst>
              <a:ext uri="{FF2B5EF4-FFF2-40B4-BE49-F238E27FC236}">
                <a16:creationId xmlns:a16="http://schemas.microsoft.com/office/drawing/2014/main" id="{54FA8369-B24F-3DFD-C8A1-C0B1C986F776}"/>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6096000" y="1121568"/>
            <a:ext cx="5441405" cy="4614863"/>
          </a:xfrm>
          <a:effectLst>
            <a:outerShdw blurRad="190500" dist="38100" dir="2700000" sx="102000" sy="102000" algn="tl" rotWithShape="0">
              <a:prstClr val="black">
                <a:alpha val="40000"/>
              </a:prstClr>
            </a:outerShdw>
          </a:effectLst>
        </p:spPr>
      </p:pic>
      <p:sp>
        <p:nvSpPr>
          <p:cNvPr id="10" name="TextBox 9">
            <a:extLst>
              <a:ext uri="{FF2B5EF4-FFF2-40B4-BE49-F238E27FC236}">
                <a16:creationId xmlns:a16="http://schemas.microsoft.com/office/drawing/2014/main" id="{978843E6-49FE-CE26-265D-A2D19E4793C0}"/>
              </a:ext>
            </a:extLst>
          </p:cNvPr>
          <p:cNvSpPr txBox="1"/>
          <p:nvPr/>
        </p:nvSpPr>
        <p:spPr>
          <a:xfrm>
            <a:off x="312034" y="1121569"/>
            <a:ext cx="5441404" cy="473975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Software projects in a class setting can be chaotic without clear communication</a:t>
            </a:r>
          </a:p>
          <a:p>
            <a:pPr marR="0" lvl="0" algn="l" defTabSz="914400" rtl="0" eaLnBrk="1" fontAlgn="auto" latinLnBrk="0" hangingPunct="1">
              <a:lnSpc>
                <a:spcPct val="100000"/>
              </a:lnSpc>
              <a:spcBef>
                <a:spcPts val="0"/>
              </a:spcBef>
              <a:spcAft>
                <a:spcPts val="0"/>
              </a:spcAft>
              <a:buClrTx/>
              <a:buSzTx/>
              <a:tabLst/>
              <a:defRPr/>
            </a:pPr>
            <a:r>
              <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We are all learning and perhaps working with several new technologies for the first time. We are also learning HOW to learn in a fast-paced tech environment.</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When our groups run into problems, Slack allows us to pinpoint the problem as a group and see the clear solution when someone finds it!</a:t>
            </a:r>
          </a:p>
        </p:txBody>
      </p:sp>
    </p:spTree>
    <p:extLst>
      <p:ext uri="{BB962C8B-B14F-4D97-AF65-F5344CB8AC3E}">
        <p14:creationId xmlns:p14="http://schemas.microsoft.com/office/powerpoint/2010/main" val="15919306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Allows Organized Group Separation </a:t>
            </a:r>
          </a:p>
        </p:txBody>
      </p:sp>
      <p:sp>
        <p:nvSpPr>
          <p:cNvPr id="10" name="TextBox 9">
            <a:extLst>
              <a:ext uri="{FF2B5EF4-FFF2-40B4-BE49-F238E27FC236}">
                <a16:creationId xmlns:a16="http://schemas.microsoft.com/office/drawing/2014/main" id="{978843E6-49FE-CE26-265D-A2D19E4793C0}"/>
              </a:ext>
            </a:extLst>
          </p:cNvPr>
          <p:cNvSpPr txBox="1"/>
          <p:nvPr/>
        </p:nvSpPr>
        <p:spPr>
          <a:xfrm>
            <a:off x="597487" y="1071421"/>
            <a:ext cx="4915237" cy="5016758"/>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7598"/>
                </a:solidFill>
                <a:effectLst/>
                <a:uLnTx/>
                <a:uFillTx/>
                <a:latin typeface="Calibri" panose="020F0502020204030204"/>
                <a:ea typeface="+mn-ea"/>
                <a:cs typeface="+mn-cs"/>
              </a:rPr>
              <a:t>Juggling different groups can quickly become a chore without the proper tools.</a:t>
            </a:r>
          </a:p>
          <a:p>
            <a:pPr marR="0" lvl="0" algn="l" defTabSz="914400" rtl="0" eaLnBrk="1" fontAlgn="auto" latinLnBrk="0" hangingPunct="1">
              <a:lnSpc>
                <a:spcPct val="100000"/>
              </a:lnSpc>
              <a:spcBef>
                <a:spcPts val="0"/>
              </a:spcBef>
              <a:spcAft>
                <a:spcPts val="0"/>
              </a:spcAft>
              <a:buClrTx/>
              <a:buSzTx/>
              <a:tabLst/>
              <a:defRPr/>
            </a:pP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7598"/>
                </a:solidFill>
                <a:effectLst/>
                <a:uLnTx/>
                <a:uFillTx/>
                <a:latin typeface="Calibri" panose="020F0502020204030204"/>
                <a:ea typeface="+mn-ea"/>
                <a:cs typeface="+mn-cs"/>
              </a:rPr>
              <a:t>Slack allows you to have multiple workspaces at once, with a user-friendly UI to jump between all your groups.</a:t>
            </a:r>
          </a:p>
          <a:p>
            <a:pPr marR="0" lvl="0" algn="l" defTabSz="914400" rtl="0" eaLnBrk="1" fontAlgn="auto" latinLnBrk="0" hangingPunct="1">
              <a:lnSpc>
                <a:spcPct val="100000"/>
              </a:lnSpc>
              <a:spcBef>
                <a:spcPts val="0"/>
              </a:spcBef>
              <a:spcAft>
                <a:spcPts val="0"/>
              </a:spcAft>
              <a:buClrTx/>
              <a:buSzTx/>
              <a:tabLst/>
              <a:defRPr/>
            </a:pP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7598"/>
                </a:solidFill>
                <a:effectLst/>
                <a:uLnTx/>
                <a:uFillTx/>
                <a:latin typeface="Calibri" panose="020F0502020204030204"/>
                <a:ea typeface="+mn-ea"/>
                <a:cs typeface="+mn-cs"/>
              </a:rPr>
              <a:t>Having clearly defined workspaces allows for easy transitioning from one group to another. </a:t>
            </a:r>
          </a:p>
        </p:txBody>
      </p:sp>
      <p:pic>
        <p:nvPicPr>
          <p:cNvPr id="6" name="Content Placeholder 5">
            <a:extLst>
              <a:ext uri="{FF2B5EF4-FFF2-40B4-BE49-F238E27FC236}">
                <a16:creationId xmlns:a16="http://schemas.microsoft.com/office/drawing/2014/main" id="{2DCB6C17-1E8C-6E62-A772-C36B095C05B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6322454" y="1376552"/>
            <a:ext cx="5306327" cy="4104895"/>
          </a:xfrm>
          <a:effectLst>
            <a:outerShdw blurRad="190500" dist="38100" dir="2700000" sx="102000" sy="102000" algn="tl" rotWithShape="0">
              <a:prstClr val="black">
                <a:alpha val="40000"/>
              </a:prstClr>
            </a:outerShdw>
          </a:effectLst>
        </p:spPr>
      </p:pic>
      <p:sp>
        <p:nvSpPr>
          <p:cNvPr id="12" name="Rectangle 11">
            <a:extLst>
              <a:ext uri="{FF2B5EF4-FFF2-40B4-BE49-F238E27FC236}">
                <a16:creationId xmlns:a16="http://schemas.microsoft.com/office/drawing/2014/main" id="{9F0AB30B-54F0-1D78-1303-343918EB6B18}"/>
              </a:ext>
            </a:extLst>
          </p:cNvPr>
          <p:cNvSpPr/>
          <p:nvPr/>
        </p:nvSpPr>
        <p:spPr>
          <a:xfrm>
            <a:off x="6202017" y="1749287"/>
            <a:ext cx="2097157" cy="1808922"/>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Arrow: Right 10">
            <a:extLst>
              <a:ext uri="{FF2B5EF4-FFF2-40B4-BE49-F238E27FC236}">
                <a16:creationId xmlns:a16="http://schemas.microsoft.com/office/drawing/2014/main" id="{828A5158-6DF2-C82B-41BB-8DDCA4199DCE}"/>
              </a:ext>
            </a:extLst>
          </p:cNvPr>
          <p:cNvSpPr/>
          <p:nvPr/>
        </p:nvSpPr>
        <p:spPr>
          <a:xfrm rot="12770960">
            <a:off x="7938882" y="3594982"/>
            <a:ext cx="1858618" cy="536713"/>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91087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Allows Communication Customization</a:t>
            </a:r>
          </a:p>
        </p:txBody>
      </p:sp>
      <p:sp>
        <p:nvSpPr>
          <p:cNvPr id="10" name="TextBox 9">
            <a:extLst>
              <a:ext uri="{FF2B5EF4-FFF2-40B4-BE49-F238E27FC236}">
                <a16:creationId xmlns:a16="http://schemas.microsoft.com/office/drawing/2014/main" id="{978843E6-49FE-CE26-265D-A2D19E4793C0}"/>
              </a:ext>
            </a:extLst>
          </p:cNvPr>
          <p:cNvSpPr txBox="1"/>
          <p:nvPr/>
        </p:nvSpPr>
        <p:spPr>
          <a:xfrm>
            <a:off x="714632" y="1071421"/>
            <a:ext cx="4915237" cy="470898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One of the most noticeable things about Slack is the customization that is possible through their add-on apps!</a:t>
            </a:r>
          </a:p>
          <a:p>
            <a:pPr marR="0" lvl="0" algn="l" defTabSz="914400" rtl="0" eaLnBrk="1" fontAlgn="auto" latinLnBrk="0" hangingPunct="1">
              <a:lnSpc>
                <a:spcPct val="100000"/>
              </a:lnSpc>
              <a:spcBef>
                <a:spcPts val="0"/>
              </a:spcBef>
              <a:spcAft>
                <a:spcPts val="0"/>
              </a:spcAft>
              <a:buClrTx/>
              <a:buSzTx/>
              <a:tabLst/>
              <a:defRPr/>
            </a:pP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There are thousands of useful apps that can be added to a Slack workspace that supports the task your group is trying to accomplish.</a:t>
            </a:r>
          </a:p>
          <a:p>
            <a:pPr marR="0" lvl="0" algn="l" defTabSz="914400" rtl="0" eaLnBrk="1" fontAlgn="auto" latinLnBrk="0" hangingPunct="1">
              <a:lnSpc>
                <a:spcPct val="100000"/>
              </a:lnSpc>
              <a:spcBef>
                <a:spcPts val="0"/>
              </a:spcBef>
              <a:spcAft>
                <a:spcPts val="0"/>
              </a:spcAft>
              <a:buClrTx/>
              <a:buSzTx/>
              <a:tabLst/>
              <a:defRPr/>
            </a:pP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This customization allows for adaptation to different technologies and for an ever-changing Agile environment.</a:t>
            </a:r>
          </a:p>
        </p:txBody>
      </p:sp>
      <p:pic>
        <p:nvPicPr>
          <p:cNvPr id="7" name="Content Placeholder 6" descr="Slack app Directory Page">
            <a:extLst>
              <a:ext uri="{FF2B5EF4-FFF2-40B4-BE49-F238E27FC236}">
                <a16:creationId xmlns:a16="http://schemas.microsoft.com/office/drawing/2014/main" id="{9D62BA66-3F60-D008-F105-D4180F011B5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1602232"/>
            <a:ext cx="5577283" cy="3421501"/>
          </a:xfrm>
          <a:effectLst>
            <a:outerShdw blurRad="190500" dist="38100" dir="2700000" sx="102000" sy="102000" algn="tl" rotWithShape="0">
              <a:prstClr val="black">
                <a:alpha val="40000"/>
              </a:prstClr>
            </a:outerShdw>
          </a:effectLst>
        </p:spPr>
      </p:pic>
      <p:sp>
        <p:nvSpPr>
          <p:cNvPr id="8" name="TextBox 7">
            <a:extLst>
              <a:ext uri="{FF2B5EF4-FFF2-40B4-BE49-F238E27FC236}">
                <a16:creationId xmlns:a16="http://schemas.microsoft.com/office/drawing/2014/main" id="{7E801D9D-D251-3DFA-A6F4-45AF8E839110}"/>
              </a:ext>
            </a:extLst>
          </p:cNvPr>
          <p:cNvSpPr txBox="1"/>
          <p:nvPr/>
        </p:nvSpPr>
        <p:spPr>
          <a:xfrm>
            <a:off x="7721763" y="5185212"/>
            <a:ext cx="232575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598"/>
                </a:solidFill>
                <a:effectLst/>
                <a:uLnTx/>
                <a:uFillTx/>
                <a:latin typeface="Calibri" panose="020F0502020204030204"/>
                <a:ea typeface="+mn-ea"/>
                <a:cs typeface="+mn-cs"/>
                <a:hlinkClick r:id="rId4"/>
              </a:rPr>
              <a:t>https://slack.com/apps</a:t>
            </a:r>
            <a:endParaRPr kumimoji="0" lang="en-US" sz="1800" b="0" i="0" u="none" strike="noStrike" kern="1200" cap="none" spc="0" normalizeH="0" baseline="0" noProof="0" dirty="0">
              <a:ln>
                <a:noFill/>
              </a:ln>
              <a:solidFill>
                <a:srgbClr val="007598"/>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1517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a:t>Anecdotal Evidence for Popularity in Tech</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458097"/>
            <a:ext cx="10515600" cy="4464908"/>
          </a:xfrm>
        </p:spPr>
        <p:txBody>
          <a:bodyPr>
            <a:normAutofit/>
          </a:bodyPr>
          <a:lstStyle/>
          <a:p>
            <a:r>
              <a:rPr lang="en-US" sz="3600"/>
              <a:t>Many developer communities use Slack for communication. </a:t>
            </a:r>
          </a:p>
          <a:p>
            <a:r>
              <a:rPr lang="en-US" sz="3600"/>
              <a:t>Numerous tech companies adopt Slack as their primary communication tool. </a:t>
            </a:r>
          </a:p>
          <a:p>
            <a:r>
              <a:rPr lang="en-US" sz="3600"/>
              <a:t>Tech conferences and meetups often use Slack</a:t>
            </a:r>
          </a:p>
        </p:txBody>
      </p:sp>
    </p:spTree>
    <p:extLst>
      <p:ext uri="{BB962C8B-B14F-4D97-AF65-F5344CB8AC3E}">
        <p14:creationId xmlns:p14="http://schemas.microsoft.com/office/powerpoint/2010/main" val="41937411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Allows Repository Transparency </a:t>
            </a:r>
          </a:p>
        </p:txBody>
      </p:sp>
      <p:sp>
        <p:nvSpPr>
          <p:cNvPr id="10" name="TextBox 9">
            <a:extLst>
              <a:ext uri="{FF2B5EF4-FFF2-40B4-BE49-F238E27FC236}">
                <a16:creationId xmlns:a16="http://schemas.microsoft.com/office/drawing/2014/main" id="{978843E6-49FE-CE26-265D-A2D19E4793C0}"/>
              </a:ext>
            </a:extLst>
          </p:cNvPr>
          <p:cNvSpPr txBox="1"/>
          <p:nvPr/>
        </p:nvSpPr>
        <p:spPr>
          <a:xfrm>
            <a:off x="747584" y="1071421"/>
            <a:ext cx="4915237" cy="5109091"/>
          </a:xfrm>
          <a:prstGeom prst="rect">
            <a:avLst/>
          </a:prstGeom>
          <a:noFill/>
        </p:spPr>
        <p:txBody>
          <a:bodyPr wrap="square" rtlCol="0">
            <a:spAutoFit/>
          </a:bodyPr>
          <a:lstStyle/>
          <a:p>
            <a:pPr marL="285750" indent="-285750">
              <a:buFont typeface="Arial" panose="020B0604020202020204" pitchFamily="34" charset="0"/>
              <a:buChar char="•"/>
            </a:pPr>
            <a:r>
              <a:rPr lang="en-US" sz="2400" dirty="0"/>
              <a:t>Some of our groups have utilized the GitHub plugin for Slack. This allows the group to be up to date with every update and change happening.</a:t>
            </a:r>
          </a:p>
          <a:p>
            <a:r>
              <a:rPr lang="en-US" sz="700" dirty="0"/>
              <a:t> </a:t>
            </a:r>
          </a:p>
          <a:p>
            <a:pPr marL="285750" indent="-285750">
              <a:buFont typeface="Arial" panose="020B0604020202020204" pitchFamily="34" charset="0"/>
              <a:buChar char="•"/>
            </a:pPr>
            <a:r>
              <a:rPr lang="en-US" sz="2400" dirty="0"/>
              <a:t>This allows cohesion of progress updates when the group reconvenes to discuss the next steps!</a:t>
            </a:r>
          </a:p>
          <a:p>
            <a:endParaRPr lang="en-US" sz="700" dirty="0"/>
          </a:p>
          <a:p>
            <a:pPr marL="285750" indent="-285750">
              <a:buFont typeface="Arial" panose="020B0604020202020204" pitchFamily="34" charset="0"/>
              <a:buChar char="•"/>
            </a:pPr>
            <a:r>
              <a:rPr lang="en-US" sz="2400" dirty="0"/>
              <a:t>No matter what you are teaching, there will almost certainly be an add-on that can help your group setting.</a:t>
            </a:r>
          </a:p>
        </p:txBody>
      </p:sp>
      <p:pic>
        <p:nvPicPr>
          <p:cNvPr id="7" name="Content Placeholder 6">
            <a:extLst>
              <a:ext uri="{FF2B5EF4-FFF2-40B4-BE49-F238E27FC236}">
                <a16:creationId xmlns:a16="http://schemas.microsoft.com/office/drawing/2014/main" id="{79CBEC20-A68A-CF72-63A4-21534BB00816}"/>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6249749" y="1238081"/>
            <a:ext cx="5257800" cy="4618268"/>
          </a:xfrm>
          <a:effectLst>
            <a:outerShdw blurRad="190500" dist="38100" dir="2700000" sx="102000" sy="102000" algn="tl" rotWithShape="0">
              <a:prstClr val="black">
                <a:alpha val="40000"/>
              </a:prstClr>
            </a:outerShdw>
          </a:effectLst>
        </p:spPr>
      </p:pic>
    </p:spTree>
    <p:extLst>
      <p:ext uri="{BB962C8B-B14F-4D97-AF65-F5344CB8AC3E}">
        <p14:creationId xmlns:p14="http://schemas.microsoft.com/office/powerpoint/2010/main" val="11953949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Enhances Cohesive File &amp; Screen Sharing</a:t>
            </a:r>
          </a:p>
        </p:txBody>
      </p:sp>
      <p:sp>
        <p:nvSpPr>
          <p:cNvPr id="10" name="TextBox 9">
            <a:extLst>
              <a:ext uri="{FF2B5EF4-FFF2-40B4-BE49-F238E27FC236}">
                <a16:creationId xmlns:a16="http://schemas.microsoft.com/office/drawing/2014/main" id="{978843E6-49FE-CE26-265D-A2D19E4793C0}"/>
              </a:ext>
            </a:extLst>
          </p:cNvPr>
          <p:cNvSpPr txBox="1"/>
          <p:nvPr/>
        </p:nvSpPr>
        <p:spPr>
          <a:xfrm>
            <a:off x="838200" y="1238081"/>
            <a:ext cx="4915237" cy="473975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By utilizing the Slack Huddle feature our groups are able to have a live collaboration on demand.</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If there is any confusion to the project at hand there can be clarification in the matter of seconds!</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The cliché goes that a picture speaks a thousands words. So 30fps screen sharing should speak about 30,000 words per second. (pause for cheesy joke laughter)</a:t>
            </a:r>
          </a:p>
        </p:txBody>
      </p:sp>
      <p:pic>
        <p:nvPicPr>
          <p:cNvPr id="6" name="Content Placeholder 5">
            <a:extLst>
              <a:ext uri="{FF2B5EF4-FFF2-40B4-BE49-F238E27FC236}">
                <a16:creationId xmlns:a16="http://schemas.microsoft.com/office/drawing/2014/main" id="{DA4CFD66-3291-66F8-D4DA-888A03F5CE36}"/>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6096000" y="1866153"/>
            <a:ext cx="5806880" cy="3269264"/>
          </a:xfrm>
          <a:effectLst>
            <a:outerShdw blurRad="190500" dist="38100" dir="2700000" sx="102000" sy="102000" algn="tl" rotWithShape="0">
              <a:prstClr val="black">
                <a:alpha val="40000"/>
              </a:prstClr>
            </a:outerShdw>
          </a:effectLst>
        </p:spPr>
      </p:pic>
    </p:spTree>
    <p:extLst>
      <p:ext uri="{BB962C8B-B14F-4D97-AF65-F5344CB8AC3E}">
        <p14:creationId xmlns:p14="http://schemas.microsoft.com/office/powerpoint/2010/main" val="21014208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01407"/>
            <a:ext cx="10515600" cy="780769"/>
          </a:xfrm>
        </p:spPr>
        <p:txBody>
          <a:bodyPr/>
          <a:lstStyle/>
          <a:p>
            <a:r>
              <a:rPr lang="en-US" dirty="0"/>
              <a:t>Supports community and friendship</a:t>
            </a:r>
          </a:p>
        </p:txBody>
      </p:sp>
      <p:sp>
        <p:nvSpPr>
          <p:cNvPr id="10" name="TextBox 9">
            <a:extLst>
              <a:ext uri="{FF2B5EF4-FFF2-40B4-BE49-F238E27FC236}">
                <a16:creationId xmlns:a16="http://schemas.microsoft.com/office/drawing/2014/main" id="{978843E6-49FE-CE26-265D-A2D19E4793C0}"/>
              </a:ext>
            </a:extLst>
          </p:cNvPr>
          <p:cNvSpPr txBox="1"/>
          <p:nvPr/>
        </p:nvSpPr>
        <p:spPr>
          <a:xfrm>
            <a:off x="591065" y="982176"/>
            <a:ext cx="4915237" cy="510909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Sometimes our computer notifications can cause a bit of a stressful spike in our bodies when we hear that jingle or notification noise.</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In a healthy group setting, those notifications can perk you up and bring motivation to your work-flow!</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Efficiency is always important, especially in the tech world. However, we find our group is most efficient when we are all laughing with each other.</a:t>
            </a:r>
          </a:p>
        </p:txBody>
      </p:sp>
      <p:pic>
        <p:nvPicPr>
          <p:cNvPr id="6" name="Content Placeholder 5">
            <a:extLst>
              <a:ext uri="{FF2B5EF4-FFF2-40B4-BE49-F238E27FC236}">
                <a16:creationId xmlns:a16="http://schemas.microsoft.com/office/drawing/2014/main" id="{B070374E-4E90-6E58-153B-FCEFE25430E4}"/>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5848712" y="1071421"/>
            <a:ext cx="6137316" cy="4618179"/>
          </a:xfrm>
          <a:effectLst>
            <a:outerShdw blurRad="190500" dist="38100" dir="2700000" sx="102000" sy="102000" algn="tl" rotWithShape="0">
              <a:prstClr val="black">
                <a:alpha val="40000"/>
              </a:prstClr>
            </a:outerShdw>
          </a:effectLst>
        </p:spPr>
      </p:pic>
    </p:spTree>
    <p:extLst>
      <p:ext uri="{BB962C8B-B14F-4D97-AF65-F5344CB8AC3E}">
        <p14:creationId xmlns:p14="http://schemas.microsoft.com/office/powerpoint/2010/main" val="36922774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75A8137-7C75-A9F5-529F-4D6C410FDC24}"/>
              </a:ext>
            </a:extLst>
          </p:cNvPr>
          <p:cNvPicPr>
            <a:picLocks noGrp="1" noChangeAspect="1"/>
          </p:cNvPicPr>
          <p:nvPr>
            <p:ph idx="1"/>
          </p:nvPr>
        </p:nvPicPr>
        <p:blipFill>
          <a:blip r:embed="rId3"/>
          <a:stretch>
            <a:fillRect/>
          </a:stretch>
        </p:blipFill>
        <p:spPr>
          <a:xfrm>
            <a:off x="954072" y="3282606"/>
            <a:ext cx="10283856" cy="2678819"/>
          </a:xfrm>
        </p:spPr>
      </p:pic>
      <p:pic>
        <p:nvPicPr>
          <p:cNvPr id="2" name="Content Placeholder 3" descr="A qr code with a white background&#10;&#10;Description automatically generated">
            <a:extLst>
              <a:ext uri="{FF2B5EF4-FFF2-40B4-BE49-F238E27FC236}">
                <a16:creationId xmlns:a16="http://schemas.microsoft.com/office/drawing/2014/main" id="{649EB5BB-A29A-C1AB-9111-BED4D6CDA5E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75372" y="126128"/>
            <a:ext cx="3302872" cy="3302872"/>
          </a:xfrm>
          <a:prstGeom prst="rect">
            <a:avLst/>
          </a:prstGeom>
        </p:spPr>
      </p:pic>
      <p:sp>
        <p:nvSpPr>
          <p:cNvPr id="3" name="TextBox 2">
            <a:extLst>
              <a:ext uri="{FF2B5EF4-FFF2-40B4-BE49-F238E27FC236}">
                <a16:creationId xmlns:a16="http://schemas.microsoft.com/office/drawing/2014/main" id="{CC93BCD6-CE8D-925F-4B4A-C24D82340053}"/>
              </a:ext>
            </a:extLst>
          </p:cNvPr>
          <p:cNvSpPr txBox="1"/>
          <p:nvPr/>
        </p:nvSpPr>
        <p:spPr>
          <a:xfrm>
            <a:off x="823784" y="551935"/>
            <a:ext cx="6936259" cy="2308324"/>
          </a:xfrm>
          <a:prstGeom prst="rect">
            <a:avLst/>
          </a:prstGeom>
          <a:noFill/>
        </p:spPr>
        <p:txBody>
          <a:bodyPr wrap="square" rtlCol="0">
            <a:spAutoFit/>
          </a:bodyPr>
          <a:lstStyle/>
          <a:p>
            <a:r>
              <a:rPr lang="en-US" sz="4000"/>
              <a:t>Thank you!</a:t>
            </a:r>
          </a:p>
          <a:p>
            <a:endParaRPr lang="en-US" sz="2000"/>
          </a:p>
          <a:p>
            <a:r>
              <a:rPr lang="en-US" sz="2800"/>
              <a:t>David Singletary	David.Singletary@fscj.edu</a:t>
            </a:r>
          </a:p>
          <a:p>
            <a:r>
              <a:rPr lang="en-US" sz="2800"/>
              <a:t>Pamela Brauda	Pamela.Brauda@fscj.edu</a:t>
            </a:r>
          </a:p>
          <a:p>
            <a:r>
              <a:rPr lang="en-US" sz="2800"/>
              <a:t>Steven and Kathryn</a:t>
            </a:r>
          </a:p>
        </p:txBody>
      </p:sp>
      <p:sp>
        <p:nvSpPr>
          <p:cNvPr id="6" name="TextBox 5">
            <a:extLst>
              <a:ext uri="{FF2B5EF4-FFF2-40B4-BE49-F238E27FC236}">
                <a16:creationId xmlns:a16="http://schemas.microsoft.com/office/drawing/2014/main" id="{B815B819-FBDF-C9D1-0047-DBA2B59D2970}"/>
              </a:ext>
            </a:extLst>
          </p:cNvPr>
          <p:cNvSpPr txBox="1"/>
          <p:nvPr/>
        </p:nvSpPr>
        <p:spPr>
          <a:xfrm>
            <a:off x="7150443" y="3429000"/>
            <a:ext cx="5041557" cy="923330"/>
          </a:xfrm>
          <a:prstGeom prst="rect">
            <a:avLst/>
          </a:prstGeom>
          <a:noFill/>
        </p:spPr>
        <p:txBody>
          <a:bodyPr wrap="square">
            <a:spAutoFit/>
          </a:bodyPr>
          <a:lstStyle/>
          <a:p>
            <a:pPr algn="ctr"/>
            <a:r>
              <a:rPr lang="en-US">
                <a:hlinkClick r:id="rId5">
                  <a:extLst>
                    <a:ext uri="{A12FA001-AC4F-418D-AE19-62706E023703}">
                      <ahyp:hlinkClr xmlns:ahyp="http://schemas.microsoft.com/office/drawing/2018/hyperlinkcolor" val="tx"/>
                    </a:ext>
                  </a:extLst>
                </a:hlinkClick>
              </a:rPr>
              <a:t>https://bit.ly/4drdRs7</a:t>
            </a:r>
            <a:endParaRPr lang="en-US"/>
          </a:p>
          <a:p>
            <a:pPr algn="ctr"/>
            <a:br>
              <a:rPr lang="en-US"/>
            </a:br>
            <a:r>
              <a:rPr lang="en-US"/>
              <a:t>https://github.com/FSCJ-FacultyDev/HITEC2024.git</a:t>
            </a:r>
          </a:p>
        </p:txBody>
      </p:sp>
    </p:spTree>
    <p:extLst>
      <p:ext uri="{BB962C8B-B14F-4D97-AF65-F5344CB8AC3E}">
        <p14:creationId xmlns:p14="http://schemas.microsoft.com/office/powerpoint/2010/main" val="593074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a:t>Slack for Software Development Courses</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301577"/>
            <a:ext cx="10515600" cy="4621427"/>
          </a:xfrm>
        </p:spPr>
        <p:txBody>
          <a:bodyPr>
            <a:normAutofit/>
          </a:bodyPr>
          <a:lstStyle/>
          <a:p>
            <a:r>
              <a:rPr lang="en-US" sz="3600"/>
              <a:t>Integration with development tools like GitHub, CI/CD pipelines.</a:t>
            </a:r>
          </a:p>
          <a:p>
            <a:r>
              <a:rPr lang="en-US" sz="3600"/>
              <a:t>Integrations streamline workflows, reducing context switching and improving efficiency.</a:t>
            </a:r>
          </a:p>
          <a:p>
            <a:r>
              <a:rPr lang="en-US" sz="3600"/>
              <a:t>Features like channel organization, search functionality, and customizability</a:t>
            </a:r>
          </a:p>
          <a:p>
            <a:r>
              <a:rPr lang="en-US" sz="3600"/>
              <a:t>Real-time collaboration (huddles)</a:t>
            </a:r>
          </a:p>
        </p:txBody>
      </p:sp>
    </p:spTree>
    <p:extLst>
      <p:ext uri="{BB962C8B-B14F-4D97-AF65-F5344CB8AC3E}">
        <p14:creationId xmlns:p14="http://schemas.microsoft.com/office/powerpoint/2010/main" val="8250634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Slack as a Shared Undergraduate Workspace</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285103"/>
            <a:ext cx="10515600" cy="4637902"/>
          </a:xfrm>
        </p:spPr>
        <p:txBody>
          <a:bodyPr>
            <a:normAutofit/>
          </a:bodyPr>
          <a:lstStyle/>
          <a:p>
            <a:r>
              <a:rPr lang="en-US" sz="3600"/>
              <a:t>Centralized communications</a:t>
            </a:r>
          </a:p>
          <a:p>
            <a:r>
              <a:rPr lang="en-US" sz="3600"/>
              <a:t>Collaboration opportunities</a:t>
            </a:r>
          </a:p>
          <a:p>
            <a:r>
              <a:rPr lang="en-US" sz="3600"/>
              <a:t>Networking</a:t>
            </a:r>
          </a:p>
          <a:p>
            <a:r>
              <a:rPr lang="en-US" sz="3600"/>
              <a:t>Resource sharing</a:t>
            </a:r>
          </a:p>
          <a:p>
            <a:r>
              <a:rPr lang="en-US" sz="3600"/>
              <a:t>Real-Time interaction</a:t>
            </a:r>
          </a:p>
          <a:p>
            <a:r>
              <a:rPr lang="en-US" sz="3600"/>
              <a:t>Community building</a:t>
            </a:r>
          </a:p>
        </p:txBody>
      </p:sp>
    </p:spTree>
    <p:extLst>
      <p:ext uri="{BB962C8B-B14F-4D97-AF65-F5344CB8AC3E}">
        <p14:creationId xmlns:p14="http://schemas.microsoft.com/office/powerpoint/2010/main" val="2770863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071421"/>
            <a:ext cx="10515600" cy="4851584"/>
          </a:xfrm>
        </p:spPr>
        <p:txBody>
          <a:bodyPr>
            <a:normAutofit/>
          </a:bodyPr>
          <a:lstStyle/>
          <a:p>
            <a:r>
              <a:rPr lang="en-US"/>
              <a:t>https://slack.com</a:t>
            </a:r>
          </a:p>
        </p:txBody>
      </p:sp>
      <p:pic>
        <p:nvPicPr>
          <p:cNvPr id="5" name="Picture 4">
            <a:extLst>
              <a:ext uri="{FF2B5EF4-FFF2-40B4-BE49-F238E27FC236}">
                <a16:creationId xmlns:a16="http://schemas.microsoft.com/office/drawing/2014/main" id="{51940EDB-7FC0-7AD8-0A65-05C6124E1692}"/>
              </a:ext>
            </a:extLst>
          </p:cNvPr>
          <p:cNvPicPr>
            <a:picLocks noChangeAspect="1"/>
          </p:cNvPicPr>
          <p:nvPr/>
        </p:nvPicPr>
        <p:blipFill>
          <a:blip r:embed="rId2"/>
          <a:stretch>
            <a:fillRect/>
          </a:stretch>
        </p:blipFill>
        <p:spPr>
          <a:xfrm>
            <a:off x="1895444" y="1787988"/>
            <a:ext cx="8401111" cy="2524143"/>
          </a:xfrm>
          <a:prstGeom prst="rect">
            <a:avLst/>
          </a:prstGeom>
        </p:spPr>
      </p:pic>
    </p:spTree>
    <p:extLst>
      <p:ext uri="{BB962C8B-B14F-4D97-AF65-F5344CB8AC3E}">
        <p14:creationId xmlns:p14="http://schemas.microsoft.com/office/powerpoint/2010/main" val="6338352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F1465727-0CEA-67D7-EBED-3C80F9ABC4C4}"/>
              </a:ext>
            </a:extLst>
          </p:cNvPr>
          <p:cNvPicPr>
            <a:picLocks noGrp="1" noChangeAspect="1"/>
          </p:cNvPicPr>
          <p:nvPr>
            <p:ph idx="1"/>
          </p:nvPr>
        </p:nvPicPr>
        <p:blipFill>
          <a:blip r:embed="rId2"/>
          <a:stretch>
            <a:fillRect/>
          </a:stretch>
        </p:blipFill>
        <p:spPr>
          <a:xfrm>
            <a:off x="3749611" y="1204912"/>
            <a:ext cx="4546427" cy="4448175"/>
          </a:xfrm>
          <a:prstGeom prst="rect">
            <a:avLst/>
          </a:prstGeom>
        </p:spPr>
      </p:pic>
    </p:spTree>
    <p:extLst>
      <p:ext uri="{BB962C8B-B14F-4D97-AF65-F5344CB8AC3E}">
        <p14:creationId xmlns:p14="http://schemas.microsoft.com/office/powerpoint/2010/main" val="252416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6" name="Content Placeholder 5">
            <a:extLst>
              <a:ext uri="{FF2B5EF4-FFF2-40B4-BE49-F238E27FC236}">
                <a16:creationId xmlns:a16="http://schemas.microsoft.com/office/drawing/2014/main" id="{4D1B3266-DC99-E358-E779-DFF2D3DF4335}"/>
              </a:ext>
            </a:extLst>
          </p:cNvPr>
          <p:cNvPicPr>
            <a:picLocks noGrp="1" noChangeAspect="1"/>
          </p:cNvPicPr>
          <p:nvPr>
            <p:ph idx="1"/>
          </p:nvPr>
        </p:nvPicPr>
        <p:blipFill>
          <a:blip r:embed="rId2"/>
          <a:stretch>
            <a:fillRect/>
          </a:stretch>
        </p:blipFill>
        <p:spPr>
          <a:xfrm>
            <a:off x="2809851" y="1740982"/>
            <a:ext cx="6572298" cy="3228999"/>
          </a:xfrm>
        </p:spPr>
      </p:pic>
    </p:spTree>
    <p:extLst>
      <p:ext uri="{BB962C8B-B14F-4D97-AF65-F5344CB8AC3E}">
        <p14:creationId xmlns:p14="http://schemas.microsoft.com/office/powerpoint/2010/main" val="341694675"/>
      </p:ext>
    </p:extLst>
  </p:cSld>
  <p:clrMapOvr>
    <a:masterClrMapping/>
  </p:clrMapOvr>
</p:sld>
</file>

<file path=ppt/theme/theme1.xml><?xml version="1.0" encoding="utf-8"?>
<a:theme xmlns:a="http://schemas.openxmlformats.org/drawingml/2006/main" name="fscj">
  <a:themeElements>
    <a:clrScheme name="FSCJ Colors">
      <a:dk1>
        <a:srgbClr val="007598"/>
      </a:dk1>
      <a:lt1>
        <a:srgbClr val="FFFFFF"/>
      </a:lt1>
      <a:dk2>
        <a:srgbClr val="1F497D"/>
      </a:dk2>
      <a:lt2>
        <a:srgbClr val="EEECE1"/>
      </a:lt2>
      <a:accent1>
        <a:srgbClr val="4F81BD"/>
      </a:accent1>
      <a:accent2>
        <a:srgbClr val="A1CB8F"/>
      </a:accent2>
      <a:accent3>
        <a:srgbClr val="9BBB59"/>
      </a:accent3>
      <a:accent4>
        <a:srgbClr val="8064A2"/>
      </a:accent4>
      <a:accent5>
        <a:srgbClr val="4BACC6"/>
      </a:accent5>
      <a:accent6>
        <a:srgbClr val="5193B7"/>
      </a:accent6>
      <a:hlink>
        <a:srgbClr val="29AA87"/>
      </a:hlink>
      <a:folHlink>
        <a:srgbClr val="88ABA3"/>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scj" id="{4DDB934D-E180-44D7-B6F7-5EA67335EA0E}" vid="{D5DA4DD1-123E-4E73-AAD0-7C95B02E6D6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day1</Template>
  <TotalTime>2572</TotalTime>
  <Words>2455</Words>
  <Application>Microsoft Office PowerPoint</Application>
  <PresentationFormat>Widescreen</PresentationFormat>
  <Paragraphs>269</Paragraphs>
  <Slides>43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Aptos</vt:lpstr>
      <vt:lpstr>Arial</vt:lpstr>
      <vt:lpstr>Calibri</vt:lpstr>
      <vt:lpstr>Times New Roman</vt:lpstr>
      <vt:lpstr>Wingdings</vt:lpstr>
      <vt:lpstr>fscj</vt:lpstr>
      <vt:lpstr>PowerPoint Presentation</vt:lpstr>
      <vt:lpstr>Where to Find These Slides</vt:lpstr>
      <vt:lpstr>Why Slack</vt:lpstr>
      <vt:lpstr>Anecdotal Evidence for Popularity in Tech</vt:lpstr>
      <vt:lpstr>Slack for Software Development Courses</vt:lpstr>
      <vt:lpstr>Slack as a Shared Undergraduate Workspace</vt:lpstr>
      <vt:lpstr>Creating a Workspace</vt:lpstr>
      <vt:lpstr>Creating a Workspace</vt:lpstr>
      <vt:lpstr>Creating a Workspace</vt:lpstr>
      <vt:lpstr>Creating a Workspace</vt:lpstr>
      <vt:lpstr>Creating a Workspace</vt:lpstr>
      <vt:lpstr>Creating a Workspace</vt:lpstr>
      <vt:lpstr>Creating a Workspace</vt:lpstr>
      <vt:lpstr>Creating a Workspace</vt:lpstr>
      <vt:lpstr>Creating a Workspace</vt:lpstr>
      <vt:lpstr>Creating a Workspace</vt:lpstr>
      <vt:lpstr>Creating a Workspace</vt:lpstr>
      <vt:lpstr>Organizing the Workspace</vt:lpstr>
      <vt:lpstr>Organizing the Workspace</vt:lpstr>
      <vt:lpstr>Administering the Workspace</vt:lpstr>
      <vt:lpstr>Syllabus (Technology Requirements)</vt:lpstr>
      <vt:lpstr>LMS e.g., Canvas Announcement</vt:lpstr>
      <vt:lpstr>Student Experience (Kate Araya)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Instructor Perspective (Pamela Brauda)</vt:lpstr>
      <vt:lpstr>Instructor Perspective</vt:lpstr>
      <vt:lpstr>Instructor Perspective</vt:lpstr>
      <vt:lpstr>Instructor Perspective</vt:lpstr>
      <vt:lpstr>Instructor Perspective</vt:lpstr>
      <vt:lpstr>Student Experience (Steven Gsell)</vt:lpstr>
      <vt:lpstr>Allows for Group Problem Solving</vt:lpstr>
      <vt:lpstr>Allows Organized Group Separation </vt:lpstr>
      <vt:lpstr>Allows Communication Customization</vt:lpstr>
      <vt:lpstr>Allows Repository Transparency </vt:lpstr>
      <vt:lpstr>Enhances Cohesive File &amp; Screen Sharing</vt:lpstr>
      <vt:lpstr>Supports community and friendship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Singletary, David S.</dc:creator>
  <cp:lastModifiedBy>Singletary, David S.</cp:lastModifiedBy>
  <cp:revision>94</cp:revision>
  <dcterms:created xsi:type="dcterms:W3CDTF">2021-11-20T17:39:35Z</dcterms:created>
  <dcterms:modified xsi:type="dcterms:W3CDTF">2024-08-01T03:45:17Z</dcterms:modified>
</cp:coreProperties>
</file>

<file path=docProps/thumbnail.jpeg>
</file>